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88" r:id="rId2"/>
    <p:sldId id="262" r:id="rId3"/>
    <p:sldId id="280" r:id="rId4"/>
    <p:sldId id="277" r:id="rId5"/>
    <p:sldId id="278" r:id="rId6"/>
    <p:sldId id="260" r:id="rId7"/>
    <p:sldId id="263" r:id="rId8"/>
    <p:sldId id="269" r:id="rId9"/>
    <p:sldId id="273" r:id="rId10"/>
    <p:sldId id="264" r:id="rId11"/>
    <p:sldId id="270" r:id="rId12"/>
    <p:sldId id="275" r:id="rId13"/>
    <p:sldId id="279" r:id="rId14"/>
    <p:sldId id="282" r:id="rId15"/>
    <p:sldId id="272" r:id="rId16"/>
    <p:sldId id="271" r:id="rId17"/>
    <p:sldId id="265" r:id="rId18"/>
    <p:sldId id="266" r:id="rId19"/>
    <p:sldId id="267" r:id="rId20"/>
    <p:sldId id="284" r:id="rId21"/>
    <p:sldId id="281" r:id="rId22"/>
    <p:sldId id="276" r:id="rId23"/>
    <p:sldId id="283" r:id="rId24"/>
    <p:sldId id="285" r:id="rId25"/>
    <p:sldId id="261" r:id="rId26"/>
    <p:sldId id="286" r:id="rId27"/>
    <p:sldId id="287" r:id="rId28"/>
  </p:sldIdLst>
  <p:sldSz cx="12192000" cy="6858000"/>
  <p:notesSz cx="6858000" cy="9144000"/>
  <p:embeddedFontLst>
    <p:embeddedFont>
      <p:font typeface="Blogger Sans Medium" panose="02000506030000020004" pitchFamily="2" charset="-52"/>
      <p:regular r:id="rId30"/>
    </p:embeddedFont>
    <p:embeddedFont>
      <p:font typeface="Montserrat Regular" panose="020B0604020202020204" charset="-52"/>
      <p:regular r:id="rId31"/>
    </p:embeddedFont>
    <p:embeddedFont>
      <p:font typeface="Montserrat" panose="00000500000000000000" pitchFamily="2" charset="-52"/>
      <p:regular r:id="rId32"/>
      <p:bold r:id="rId33"/>
      <p: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Montserrat Light" panose="00000400000000000000" pitchFamily="50" charset="-52"/>
      <p:regular r:id="rId37"/>
    </p:embeddedFont>
    <p:embeddedFont>
      <p:font typeface="Blogger Sans" panose="02000506030000020004" pitchFamily="2" charset="-52"/>
      <p:regular r:id="rId38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2153" autoAdjust="0"/>
  </p:normalViewPr>
  <p:slideViewPr>
    <p:cSldViewPr snapToGrid="0">
      <p:cViewPr varScale="1">
        <p:scale>
          <a:sx n="106" d="100"/>
          <a:sy n="106" d="100"/>
        </p:scale>
        <p:origin x="678" y="10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78DFF-9AA5-48AE-A93C-B2A2BB8CE6A5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55BF7-3EB2-4F4E-87C4-5E3A8EA17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73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55BF7-3EB2-4F4E-87C4-5E3A8EA17A7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14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F32455F-EB7B-437A-AA2D-5D6EE8B7FFE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70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55BF7-3EB2-4F4E-87C4-5E3A8EA17A7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107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10C54B2-86C3-4CAD-A329-AADAE9481E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03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27F03BF-4A4C-45E2-B667-E45EE5102AD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76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55BF7-3EB2-4F4E-87C4-5E3A8EA17A7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245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37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90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87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887552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12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46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1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74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76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67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401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27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chemeClr val="accent2">
                <a:lumMod val="50000"/>
                <a:lumOff val="5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6CAF7-CE49-4195-9512-9856D4BA22A6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C96E8-1058-4E40-880A-A7FF85627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1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microsoft.com/office/2007/relationships/hdphoto" Target="../media/hdphoto6.wdp"/><Relationship Id="rId7" Type="http://schemas.microsoft.com/office/2007/relationships/hdphoto" Target="../media/hdphoto5.wdp"/><Relationship Id="rId12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8.wdp"/><Relationship Id="rId5" Type="http://schemas.openxmlformats.org/officeDocument/2006/relationships/image" Target="../media/image18.png"/><Relationship Id="rId15" Type="http://schemas.openxmlformats.org/officeDocument/2006/relationships/image" Target="../media/image3.png"/><Relationship Id="rId10" Type="http://schemas.openxmlformats.org/officeDocument/2006/relationships/image" Target="../media/image20.png"/><Relationship Id="rId4" Type="http://schemas.openxmlformats.org/officeDocument/2006/relationships/image" Target="../media/image17.jpeg"/><Relationship Id="rId9" Type="http://schemas.microsoft.com/office/2007/relationships/hdphoto" Target="../media/hdphoto7.wdp"/><Relationship Id="rId1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5.wdp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.png"/><Relationship Id="rId3" Type="http://schemas.microsoft.com/office/2007/relationships/hdphoto" Target="../media/hdphoto6.wdp"/><Relationship Id="rId7" Type="http://schemas.microsoft.com/office/2007/relationships/hdphoto" Target="../media/hdphoto7.wdp"/><Relationship Id="rId12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5.png"/><Relationship Id="rId5" Type="http://schemas.openxmlformats.org/officeDocument/2006/relationships/image" Target="../media/image18.png"/><Relationship Id="rId15" Type="http://schemas.microsoft.com/office/2007/relationships/hdphoto" Target="../media/hdphoto10.wdp"/><Relationship Id="rId10" Type="http://schemas.microsoft.com/office/2007/relationships/hdphoto" Target="../media/hdphoto9.wdp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3.wdp"/><Relationship Id="rId4" Type="http://schemas.openxmlformats.org/officeDocument/2006/relationships/image" Target="../media/image30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35.png"/><Relationship Id="rId3" Type="http://schemas.microsoft.com/office/2007/relationships/hdphoto" Target="../media/hdphoto6.wdp"/><Relationship Id="rId7" Type="http://schemas.microsoft.com/office/2007/relationships/hdphoto" Target="../media/hdphoto5.wdp"/><Relationship Id="rId12" Type="http://schemas.openxmlformats.org/officeDocument/2006/relationships/image" Target="../media/image21.png"/><Relationship Id="rId17" Type="http://schemas.openxmlformats.org/officeDocument/2006/relationships/image" Target="../media/image34.png"/><Relationship Id="rId2" Type="http://schemas.openxmlformats.org/officeDocument/2006/relationships/image" Target="../media/image16.pn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8.wdp"/><Relationship Id="rId5" Type="http://schemas.openxmlformats.org/officeDocument/2006/relationships/image" Target="../media/image18.png"/><Relationship Id="rId15" Type="http://schemas.openxmlformats.org/officeDocument/2006/relationships/image" Target="../media/image3.png"/><Relationship Id="rId10" Type="http://schemas.openxmlformats.org/officeDocument/2006/relationships/image" Target="../media/image20.png"/><Relationship Id="rId19" Type="http://schemas.microsoft.com/office/2007/relationships/hdphoto" Target="../media/hdphoto15.wdp"/><Relationship Id="rId4" Type="http://schemas.openxmlformats.org/officeDocument/2006/relationships/image" Target="../media/image17.jpeg"/><Relationship Id="rId9" Type="http://schemas.microsoft.com/office/2007/relationships/hdphoto" Target="../media/hdphoto7.wdp"/><Relationship Id="rId1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6.wdp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microsoft.com/office/2007/relationships/hdphoto" Target="../media/hdphoto23.wdp"/><Relationship Id="rId26" Type="http://schemas.microsoft.com/office/2007/relationships/hdphoto" Target="../media/hdphoto26.wdp"/><Relationship Id="rId39" Type="http://schemas.openxmlformats.org/officeDocument/2006/relationships/image" Target="../media/image30.png"/><Relationship Id="rId21" Type="http://schemas.microsoft.com/office/2007/relationships/hdphoto" Target="../media/hdphoto24.wdp"/><Relationship Id="rId34" Type="http://schemas.microsoft.com/office/2007/relationships/hdphoto" Target="../media/hdphoto29.wdp"/><Relationship Id="rId42" Type="http://schemas.microsoft.com/office/2007/relationships/hdphoto" Target="../media/hdphoto1.wdp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microsoft.com/office/2007/relationships/hdphoto" Target="../media/hdphoto22.wdp"/><Relationship Id="rId20" Type="http://schemas.openxmlformats.org/officeDocument/2006/relationships/image" Target="../media/image48.png"/><Relationship Id="rId29" Type="http://schemas.openxmlformats.org/officeDocument/2006/relationships/image" Target="../media/image52.png"/><Relationship Id="rId41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11" Type="http://schemas.openxmlformats.org/officeDocument/2006/relationships/image" Target="../media/image44.png"/><Relationship Id="rId24" Type="http://schemas.openxmlformats.org/officeDocument/2006/relationships/image" Target="../media/image3.png"/><Relationship Id="rId32" Type="http://schemas.microsoft.com/office/2007/relationships/hdphoto" Target="../media/hdphoto28.wdp"/><Relationship Id="rId37" Type="http://schemas.openxmlformats.org/officeDocument/2006/relationships/image" Target="../media/image57.png"/><Relationship Id="rId40" Type="http://schemas.microsoft.com/office/2007/relationships/hdphoto" Target="../media/hdphoto13.wdp"/><Relationship Id="rId5" Type="http://schemas.openxmlformats.org/officeDocument/2006/relationships/image" Target="../media/image41.png"/><Relationship Id="rId15" Type="http://schemas.openxmlformats.org/officeDocument/2006/relationships/image" Target="../media/image45.png"/><Relationship Id="rId23" Type="http://schemas.microsoft.com/office/2007/relationships/hdphoto" Target="../media/hdphoto25.wdp"/><Relationship Id="rId28" Type="http://schemas.microsoft.com/office/2007/relationships/hdphoto" Target="../media/hdphoto27.wdp"/><Relationship Id="rId36" Type="http://schemas.microsoft.com/office/2007/relationships/hdphoto" Target="../media/hdphoto30.wdp"/><Relationship Id="rId10" Type="http://schemas.microsoft.com/office/2007/relationships/hdphoto" Target="../media/hdphoto20.wdp"/><Relationship Id="rId19" Type="http://schemas.openxmlformats.org/officeDocument/2006/relationships/image" Target="../media/image47.png"/><Relationship Id="rId31" Type="http://schemas.openxmlformats.org/officeDocument/2006/relationships/image" Target="../media/image54.png"/><Relationship Id="rId44" Type="http://schemas.microsoft.com/office/2007/relationships/hdphoto" Target="../media/hdphoto32.wdp"/><Relationship Id="rId4" Type="http://schemas.microsoft.com/office/2007/relationships/hdphoto" Target="../media/hdphoto17.wdp"/><Relationship Id="rId9" Type="http://schemas.openxmlformats.org/officeDocument/2006/relationships/image" Target="../media/image43.png"/><Relationship Id="rId14" Type="http://schemas.microsoft.com/office/2007/relationships/hdphoto" Target="../media/hdphoto10.wdp"/><Relationship Id="rId22" Type="http://schemas.openxmlformats.org/officeDocument/2006/relationships/image" Target="../media/image49.png"/><Relationship Id="rId27" Type="http://schemas.openxmlformats.org/officeDocument/2006/relationships/image" Target="../media/image51.png"/><Relationship Id="rId30" Type="http://schemas.openxmlformats.org/officeDocument/2006/relationships/image" Target="../media/image53.png"/><Relationship Id="rId35" Type="http://schemas.openxmlformats.org/officeDocument/2006/relationships/image" Target="../media/image56.png"/><Relationship Id="rId43" Type="http://schemas.openxmlformats.org/officeDocument/2006/relationships/image" Target="../media/image58.png"/><Relationship Id="rId8" Type="http://schemas.microsoft.com/office/2007/relationships/hdphoto" Target="../media/hdphoto19.wdp"/><Relationship Id="rId3" Type="http://schemas.openxmlformats.org/officeDocument/2006/relationships/image" Target="../media/image40.png"/><Relationship Id="rId12" Type="http://schemas.microsoft.com/office/2007/relationships/hdphoto" Target="../media/hdphoto21.wdp"/><Relationship Id="rId17" Type="http://schemas.openxmlformats.org/officeDocument/2006/relationships/image" Target="../media/image46.png"/><Relationship Id="rId25" Type="http://schemas.openxmlformats.org/officeDocument/2006/relationships/image" Target="../media/image50.png"/><Relationship Id="rId33" Type="http://schemas.openxmlformats.org/officeDocument/2006/relationships/image" Target="../media/image55.png"/><Relationship Id="rId38" Type="http://schemas.microsoft.com/office/2007/relationships/hdphoto" Target="../media/hdphoto31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3.wdp"/><Relationship Id="rId5" Type="http://schemas.openxmlformats.org/officeDocument/2006/relationships/image" Target="../media/image59.png"/><Relationship Id="rId10" Type="http://schemas.microsoft.com/office/2007/relationships/hdphoto" Target="../media/hdphoto34.wdp"/><Relationship Id="rId4" Type="http://schemas.microsoft.com/office/2007/relationships/hdphoto" Target="../media/hdphoto1.wdp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3.wdp"/><Relationship Id="rId11" Type="http://schemas.openxmlformats.org/officeDocument/2006/relationships/image" Target="../media/image63.jpeg"/><Relationship Id="rId5" Type="http://schemas.openxmlformats.org/officeDocument/2006/relationships/image" Target="../media/image59.png"/><Relationship Id="rId10" Type="http://schemas.microsoft.com/office/2007/relationships/hdphoto" Target="../media/hdphoto34.wdp"/><Relationship Id="rId4" Type="http://schemas.microsoft.com/office/2007/relationships/hdphoto" Target="../media/hdphoto1.wdp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10" Type="http://schemas.openxmlformats.org/officeDocument/2006/relationships/image" Target="../media/image71.png"/><Relationship Id="rId4" Type="http://schemas.openxmlformats.org/officeDocument/2006/relationships/image" Target="../media/image65.jpeg"/><Relationship Id="rId9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тромбон.png" descr="тромбон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9867" y="303954"/>
            <a:ext cx="2532643" cy="730388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Система диспетчерской связи…"/>
          <p:cNvSpPr txBox="1"/>
          <p:nvPr/>
        </p:nvSpPr>
        <p:spPr>
          <a:xfrm>
            <a:off x="579867" y="1430430"/>
            <a:ext cx="11238969" cy="1547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14000">
                <a:solidFill>
                  <a:srgbClr val="484848"/>
                </a:solidFill>
                <a:latin typeface="Blogger Sans"/>
                <a:ea typeface="Blogger Sans"/>
                <a:cs typeface="Blogger Sans"/>
                <a:sym typeface="Blogger Sans"/>
              </a:defRPr>
            </a:pPr>
            <a:r>
              <a:rPr lang="ru-RU" sz="5400" dirty="0" smtClean="0"/>
              <a:t>Комплекс речевой</a:t>
            </a:r>
            <a:r>
              <a:rPr sz="5400" dirty="0" smtClean="0"/>
              <a:t> </a:t>
            </a:r>
            <a:r>
              <a:rPr lang="ru-RU" sz="5400" dirty="0" smtClean="0"/>
              <a:t>палатной сигнализации </a:t>
            </a:r>
            <a:r>
              <a:rPr sz="5400" dirty="0" smtClean="0"/>
              <a:t>«Тромбон С</a:t>
            </a:r>
            <a:r>
              <a:rPr lang="ru-RU" sz="5400" dirty="0" smtClean="0"/>
              <a:t>ОРС-Мед</a:t>
            </a:r>
            <a:r>
              <a:rPr sz="5400" dirty="0" smtClean="0"/>
              <a:t>»</a:t>
            </a:r>
            <a:endParaRPr sz="5400" dirty="0"/>
          </a:p>
        </p:txBody>
      </p:sp>
      <p:sp>
        <p:nvSpPr>
          <p:cNvPr id="156" name="Система двусторонней речевой связи…"/>
          <p:cNvSpPr txBox="1"/>
          <p:nvPr/>
        </p:nvSpPr>
        <p:spPr>
          <a:xfrm>
            <a:off x="579867" y="3524924"/>
            <a:ext cx="10647145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l">
              <a:defRPr sz="5400">
                <a:solidFill>
                  <a:srgbClr val="484848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2400" dirty="0" smtClean="0">
                <a:latin typeface="Montserrat" panose="00000500000000000000" pitchFamily="2" charset="-52"/>
              </a:rPr>
              <a:t>Ознакомление с составом комплекса.</a:t>
            </a:r>
            <a:br>
              <a:rPr lang="ru-RU" sz="2400" dirty="0" smtClean="0">
                <a:latin typeface="Montserrat" panose="00000500000000000000" pitchFamily="2" charset="-52"/>
              </a:rPr>
            </a:br>
            <a:r>
              <a:rPr lang="ru-RU" sz="2400" dirty="0" smtClean="0">
                <a:latin typeface="Montserrat" panose="00000500000000000000" pitchFamily="2" charset="-52"/>
              </a:rPr>
              <a:t>Взаимодействие компонентов.</a:t>
            </a:r>
            <a:br>
              <a:rPr lang="ru-RU" sz="2400" dirty="0" smtClean="0">
                <a:latin typeface="Montserrat" panose="00000500000000000000" pitchFamily="2" charset="-52"/>
              </a:rPr>
            </a:br>
            <a:r>
              <a:rPr lang="ru-RU" sz="2400" dirty="0" smtClean="0">
                <a:latin typeface="Montserrat" panose="00000500000000000000" pitchFamily="2" charset="-52"/>
              </a:rPr>
              <a:t>Особенности подключения и конфигурирования оборудования</a:t>
            </a:r>
            <a:r>
              <a:rPr lang="ru-RU" sz="2400" dirty="0">
                <a:latin typeface="Montserrat" panose="00000500000000000000" pitchFamily="2" charset="-52"/>
              </a:rPr>
              <a:t>.</a:t>
            </a:r>
            <a:endParaRPr sz="2400" dirty="0">
              <a:latin typeface="Montserrat" panose="00000500000000000000" pitchFamily="2" charset="-52"/>
            </a:endParaRPr>
          </a:p>
        </p:txBody>
      </p:sp>
      <p:sp>
        <p:nvSpPr>
          <p:cNvPr id="8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1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0" name="object 9"/>
          <p:cNvSpPr txBox="1"/>
          <p:nvPr/>
        </p:nvSpPr>
        <p:spPr>
          <a:xfrm>
            <a:off x="1703634" y="5669873"/>
            <a:ext cx="4495717" cy="411738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Шарый</a:t>
            </a:r>
            <a:r>
              <a:rPr sz="1300" spc="-45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 </a:t>
            </a:r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Андрей</a:t>
            </a:r>
            <a:endParaRPr sz="1300" dirty="0">
              <a:latin typeface="Montserrat" panose="00000500000000000000" pitchFamily="2" charset="-52"/>
              <a:cs typeface="Blogger Sans Medium"/>
            </a:endParaRPr>
          </a:p>
          <a:p>
            <a:pPr marL="11516"/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Руководитель</a:t>
            </a:r>
            <a:r>
              <a:rPr sz="1300" spc="-18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 </a:t>
            </a:r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отдела</a:t>
            </a:r>
            <a:r>
              <a:rPr sz="1300" spc="-18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 </a:t>
            </a:r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развития</a:t>
            </a:r>
            <a:r>
              <a:rPr sz="1300" spc="-18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 </a:t>
            </a:r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ООО</a:t>
            </a:r>
            <a:r>
              <a:rPr sz="1300" spc="-18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 </a:t>
            </a:r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"Оникс</a:t>
            </a:r>
            <a:r>
              <a:rPr sz="1300" spc="-18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 </a:t>
            </a:r>
            <a:r>
              <a:rPr sz="1300" dirty="0">
                <a:solidFill>
                  <a:srgbClr val="231F20"/>
                </a:solidFill>
                <a:latin typeface="Montserrat" panose="00000500000000000000" pitchFamily="2" charset="-52"/>
                <a:cs typeface="Blogger Sans Medium"/>
              </a:rPr>
              <a:t>СБ"</a:t>
            </a:r>
            <a:endParaRPr sz="1300" dirty="0">
              <a:latin typeface="Montserrat" panose="00000500000000000000" pitchFamily="2" charset="-52"/>
              <a:cs typeface="Blogger Sans Medium"/>
            </a:endParaRPr>
          </a:p>
        </p:txBody>
      </p:sp>
      <p:sp>
        <p:nvSpPr>
          <p:cNvPr id="14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82" y="5017961"/>
            <a:ext cx="941115" cy="114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7558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5279" y="944173"/>
            <a:ext cx="11656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Двустороннее </a:t>
            </a:r>
            <a:r>
              <a:rPr lang="ru-RU" sz="1600" dirty="0">
                <a:latin typeface="Montserrat" panose="00000500000000000000" pitchFamily="2" charset="-52"/>
              </a:rPr>
              <a:t>переговорное вызывное устройство, предназначен для установки в многоместной палате </a:t>
            </a:r>
            <a:endParaRPr lang="ru-RU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для </a:t>
            </a:r>
            <a:r>
              <a:rPr lang="ru-RU" sz="1600" dirty="0">
                <a:latin typeface="Montserrat" panose="00000500000000000000" pitchFamily="2" charset="-52"/>
              </a:rPr>
              <a:t>обеспечения независимого экстренного вызова медсестры каждым </a:t>
            </a:r>
            <a:r>
              <a:rPr lang="ru-RU" sz="1600" dirty="0" smtClean="0">
                <a:latin typeface="Montserrat" panose="00000500000000000000" pitchFamily="2" charset="-52"/>
              </a:rPr>
              <a:t>пациентом с помощью вызывных сигнализаторов, </a:t>
            </a:r>
            <a:r>
              <a:rPr lang="ru-RU" sz="1600" dirty="0">
                <a:latin typeface="Montserrat" panose="00000500000000000000" pitchFamily="2" charset="-52"/>
              </a:rPr>
              <a:t>а также обеспечения </a:t>
            </a:r>
            <a:r>
              <a:rPr lang="ru-RU" sz="1600" dirty="0" smtClean="0">
                <a:latin typeface="Montserrat" panose="00000500000000000000" pitchFamily="2" charset="-52"/>
              </a:rPr>
              <a:t>двухсторонней </a:t>
            </a:r>
            <a:r>
              <a:rPr lang="ru-RU" sz="1600" dirty="0">
                <a:latin typeface="Montserrat" panose="00000500000000000000" pitchFamily="2" charset="-52"/>
              </a:rPr>
              <a:t>голосовой связи между пациентами и </a:t>
            </a:r>
            <a:r>
              <a:rPr lang="ru-RU" sz="1600" dirty="0" smtClean="0">
                <a:latin typeface="Montserrat" panose="00000500000000000000" pitchFamily="2" charset="-52"/>
              </a:rPr>
              <a:t>медсестрой.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75278" y="2292058"/>
            <a:ext cx="801797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Описание:</a:t>
            </a:r>
            <a:endParaRPr lang="ru-RU" sz="1500" dirty="0">
              <a:solidFill>
                <a:schemeClr val="accent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ТП </a:t>
            </a:r>
            <a:r>
              <a:rPr lang="ru-RU" sz="1400" dirty="0">
                <a:latin typeface="Montserrat" panose="00000500000000000000" pitchFamily="2" charset="-52"/>
              </a:rPr>
              <a:t>является двусторонним переговорным устройством комплекса «Тромбон СОРС-Мед</a:t>
            </a:r>
            <a:r>
              <a:rPr lang="ru-RU" sz="1400" dirty="0" smtClean="0">
                <a:latin typeface="Montserrat" panose="00000500000000000000" pitchFamily="2" charset="-52"/>
              </a:rPr>
              <a:t>»;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ТП </a:t>
            </a:r>
            <a:r>
              <a:rPr lang="ru-RU" sz="1400" dirty="0">
                <a:latin typeface="Montserrat" panose="00000500000000000000" pitchFamily="2" charset="-52"/>
              </a:rPr>
              <a:t>устанавливается в больничных палатах возле её дверного </a:t>
            </a:r>
            <a:r>
              <a:rPr lang="ru-RU" sz="1400" dirty="0" smtClean="0">
                <a:latin typeface="Montserrat" panose="00000500000000000000" pitchFamily="2" charset="-52"/>
              </a:rPr>
              <a:t>проёма;</a:t>
            </a:r>
            <a:endParaRPr lang="ru-RU" sz="1400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ТП </a:t>
            </a:r>
            <a:r>
              <a:rPr lang="ru-RU" sz="1400" dirty="0">
                <a:latin typeface="Montserrat" panose="00000500000000000000" pitchFamily="2" charset="-52"/>
              </a:rPr>
              <a:t>имеет встроенные микрофон, громкоговоритель, кнопку для вызова медицинского персонала, индикатор состояния вызова </a:t>
            </a:r>
            <a:r>
              <a:rPr lang="ru-RU" sz="1400" dirty="0" smtClean="0">
                <a:latin typeface="Montserrat" panose="00000500000000000000" pitchFamily="2" charset="-52"/>
              </a:rPr>
              <a:t>помощи;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ТП </a:t>
            </a:r>
            <a:r>
              <a:rPr lang="ru-RU" sz="1400" dirty="0">
                <a:latin typeface="Montserrat" panose="00000500000000000000" pitchFamily="2" charset="-52"/>
              </a:rPr>
              <a:t>имеет разъёмы подключения устройств типа «Вызывной сигнализатор Тромбон </a:t>
            </a:r>
            <a:r>
              <a:rPr lang="ru-RU" sz="1400" dirty="0" smtClean="0">
                <a:latin typeface="Montserrat" panose="00000500000000000000" pitchFamily="2" charset="-52"/>
              </a:rPr>
              <a:t>СОРС-Мед-ВС»;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ТП </a:t>
            </a:r>
            <a:r>
              <a:rPr lang="ru-RU" sz="1400" dirty="0">
                <a:latin typeface="Montserrat" panose="00000500000000000000" pitchFamily="2" charset="-52"/>
              </a:rPr>
              <a:t>имеет </a:t>
            </a:r>
            <a:r>
              <a:rPr lang="ru-RU" sz="1400" dirty="0" smtClean="0">
                <a:latin typeface="Montserrat" panose="00000500000000000000" pitchFamily="2" charset="-52"/>
              </a:rPr>
              <a:t>возможность </a:t>
            </a:r>
            <a:r>
              <a:rPr lang="ru-RU" sz="1400" dirty="0">
                <a:latin typeface="Montserrat" panose="00000500000000000000" pitchFamily="2" charset="-52"/>
              </a:rPr>
              <a:t>подключения внешнего индикатора состояния вызова типа «Светильник ориентирующий Тромбон СОРС-Мед-СО».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20246" y="2549139"/>
            <a:ext cx="2076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СОРС-Мед-ТП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9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0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2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3" name="Схема включения «Тромбон СДС»"/>
          <p:cNvSpPr txBox="1"/>
          <p:nvPr/>
        </p:nvSpPr>
        <p:spPr>
          <a:xfrm>
            <a:off x="383489" y="221477"/>
            <a:ext cx="9125745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Терминал палатный «Тромбон СОРС-Мед-ТП»</a:t>
            </a:r>
            <a:endParaRPr lang="en-US" sz="33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473" y="2799523"/>
            <a:ext cx="3381996" cy="322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7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9322" y="921075"/>
            <a:ext cx="11433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Двустороннее </a:t>
            </a:r>
            <a:r>
              <a:rPr lang="ru-RU" sz="1600" dirty="0">
                <a:latin typeface="Montserrat" panose="00000500000000000000" pitchFamily="2" charset="-52"/>
              </a:rPr>
              <a:t>переговорное вызывное устройство, предназначен для установки в многоместной палате </a:t>
            </a:r>
            <a:r>
              <a:rPr lang="ru-RU" sz="1600" dirty="0" smtClean="0">
                <a:latin typeface="Montserrat" panose="00000500000000000000" pitchFamily="2" charset="-52"/>
              </a:rPr>
              <a:t>для </a:t>
            </a:r>
            <a:r>
              <a:rPr lang="ru-RU" sz="1600" dirty="0">
                <a:latin typeface="Montserrat" panose="00000500000000000000" pitchFamily="2" charset="-52"/>
              </a:rPr>
              <a:t>обеспечения независимого экстренного вызова медсестры каждым </a:t>
            </a:r>
            <a:r>
              <a:rPr lang="ru-RU" sz="1600" dirty="0" smtClean="0">
                <a:latin typeface="Montserrat" panose="00000500000000000000" pitchFamily="2" charset="-52"/>
              </a:rPr>
              <a:t>пациентом с помощью вызывных сигнализаторов, </a:t>
            </a:r>
            <a:r>
              <a:rPr lang="ru-RU" sz="1600" dirty="0">
                <a:latin typeface="Montserrat" panose="00000500000000000000" pitchFamily="2" charset="-52"/>
              </a:rPr>
              <a:t>а также обеспечения </a:t>
            </a:r>
            <a:r>
              <a:rPr lang="ru-RU" sz="1600" dirty="0" smtClean="0">
                <a:latin typeface="Montserrat" panose="00000500000000000000" pitchFamily="2" charset="-52"/>
              </a:rPr>
              <a:t>двухсторонней </a:t>
            </a:r>
            <a:r>
              <a:rPr lang="ru-RU" sz="1600" dirty="0">
                <a:latin typeface="Montserrat" panose="00000500000000000000" pitchFamily="2" charset="-52"/>
              </a:rPr>
              <a:t>голосовой связи между пациентами и </a:t>
            </a:r>
            <a:r>
              <a:rPr lang="ru-RU" sz="1600" dirty="0" smtClean="0">
                <a:latin typeface="Montserrat" panose="00000500000000000000" pitchFamily="2" charset="-52"/>
              </a:rPr>
              <a:t>медсестрой.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666238" y="3904073"/>
            <a:ext cx="3236377" cy="2191186"/>
            <a:chOff x="8398079" y="4106902"/>
            <a:chExt cx="3236377" cy="219118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8398079" y="4116863"/>
              <a:ext cx="658000" cy="2181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8953817" y="6149899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953817" y="6001710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8953817" y="5854191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953817" y="5709742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953817" y="5579626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8953817" y="5431437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953817" y="5283918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953817" y="5139469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953814" y="4775107"/>
              <a:ext cx="45719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8953815" y="4490607"/>
              <a:ext cx="45719" cy="19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8953814" y="4233615"/>
              <a:ext cx="45719" cy="818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8977522" y="4248599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>
              <a:stCxn id="24" idx="6"/>
            </p:cNvCxnSpPr>
            <p:nvPr/>
          </p:nvCxnSpPr>
          <p:spPr>
            <a:xfrm flipV="1">
              <a:off x="9023241" y="4270086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9345047" y="4106902"/>
              <a:ext cx="4299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СО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36" name="Овал 35"/>
            <p:cNvSpPr/>
            <p:nvPr/>
          </p:nvSpPr>
          <p:spPr>
            <a:xfrm>
              <a:off x="8977522" y="4562393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" name="Прямая соединительная линия 36"/>
            <p:cNvCxnSpPr>
              <a:stCxn id="36" idx="6"/>
            </p:cNvCxnSpPr>
            <p:nvPr/>
          </p:nvCxnSpPr>
          <p:spPr>
            <a:xfrm flipV="1">
              <a:off x="9023241" y="4583880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9345047" y="4420696"/>
              <a:ext cx="22894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К следующему ТП (УП, ТС)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39" name="Овал 38"/>
            <p:cNvSpPr/>
            <p:nvPr/>
          </p:nvSpPr>
          <p:spPr>
            <a:xfrm>
              <a:off x="8977522" y="484881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0" name="Прямая соединительная линия 39"/>
            <p:cNvCxnSpPr>
              <a:stCxn id="39" idx="6"/>
            </p:cNvCxnSpPr>
            <p:nvPr/>
          </p:nvCxnSpPr>
          <p:spPr>
            <a:xfrm flipV="1">
              <a:off x="9023241" y="4870297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9345047" y="4707113"/>
              <a:ext cx="7745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От ЛБС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42" name="Овал 41"/>
            <p:cNvSpPr/>
            <p:nvPr/>
          </p:nvSpPr>
          <p:spPr>
            <a:xfrm>
              <a:off x="8977522" y="5154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3" name="Прямая соединительная линия 42"/>
            <p:cNvCxnSpPr>
              <a:stCxn id="42" idx="6"/>
            </p:cNvCxnSpPr>
            <p:nvPr/>
          </p:nvCxnSpPr>
          <p:spPr>
            <a:xfrm flipV="1">
              <a:off x="9023241" y="5176475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Овал 43"/>
            <p:cNvSpPr/>
            <p:nvPr/>
          </p:nvSpPr>
          <p:spPr>
            <a:xfrm>
              <a:off x="8977522" y="530308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5" name="Прямая соединительная линия 44"/>
            <p:cNvCxnSpPr>
              <a:stCxn id="44" idx="6"/>
            </p:cNvCxnSpPr>
            <p:nvPr/>
          </p:nvCxnSpPr>
          <p:spPr>
            <a:xfrm flipV="1">
              <a:off x="9023241" y="5324572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Овал 45"/>
            <p:cNvSpPr/>
            <p:nvPr/>
          </p:nvSpPr>
          <p:spPr>
            <a:xfrm>
              <a:off x="8977522" y="544600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7" name="Прямая соединительная линия 46"/>
            <p:cNvCxnSpPr>
              <a:stCxn id="46" idx="6"/>
            </p:cNvCxnSpPr>
            <p:nvPr/>
          </p:nvCxnSpPr>
          <p:spPr>
            <a:xfrm flipV="1">
              <a:off x="9023241" y="5467489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Овал 47"/>
            <p:cNvSpPr/>
            <p:nvPr/>
          </p:nvSpPr>
          <p:spPr>
            <a:xfrm>
              <a:off x="8977522" y="559855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9" name="Прямая соединительная линия 48"/>
            <p:cNvCxnSpPr>
              <a:stCxn id="48" idx="6"/>
            </p:cNvCxnSpPr>
            <p:nvPr/>
          </p:nvCxnSpPr>
          <p:spPr>
            <a:xfrm flipV="1">
              <a:off x="9023241" y="5620041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Овал 49"/>
            <p:cNvSpPr/>
            <p:nvPr/>
          </p:nvSpPr>
          <p:spPr>
            <a:xfrm>
              <a:off x="8977522" y="572686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1" name="Прямая соединительная линия 50"/>
            <p:cNvCxnSpPr>
              <a:stCxn id="50" idx="6"/>
            </p:cNvCxnSpPr>
            <p:nvPr/>
          </p:nvCxnSpPr>
          <p:spPr>
            <a:xfrm flipV="1">
              <a:off x="9023241" y="5748355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Овал 51"/>
            <p:cNvSpPr/>
            <p:nvPr/>
          </p:nvSpPr>
          <p:spPr>
            <a:xfrm>
              <a:off x="8977522" y="5872733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единительная линия 52"/>
            <p:cNvCxnSpPr>
              <a:stCxn id="52" idx="6"/>
            </p:cNvCxnSpPr>
            <p:nvPr/>
          </p:nvCxnSpPr>
          <p:spPr>
            <a:xfrm flipV="1">
              <a:off x="9023241" y="5894220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Овал 53"/>
            <p:cNvSpPr/>
            <p:nvPr/>
          </p:nvSpPr>
          <p:spPr>
            <a:xfrm>
              <a:off x="8977522" y="601865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5" name="Прямая соединительная линия 54"/>
            <p:cNvCxnSpPr>
              <a:stCxn id="54" idx="6"/>
            </p:cNvCxnSpPr>
            <p:nvPr/>
          </p:nvCxnSpPr>
          <p:spPr>
            <a:xfrm flipV="1">
              <a:off x="9023241" y="6040137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Овал 55"/>
            <p:cNvSpPr/>
            <p:nvPr/>
          </p:nvSpPr>
          <p:spPr>
            <a:xfrm>
              <a:off x="8977522" y="61638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7" name="Прямая соединительная линия 56"/>
            <p:cNvCxnSpPr>
              <a:stCxn id="56" idx="6"/>
            </p:cNvCxnSpPr>
            <p:nvPr/>
          </p:nvCxnSpPr>
          <p:spPr>
            <a:xfrm flipV="1">
              <a:off x="9023241" y="6185379"/>
              <a:ext cx="320166" cy="13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9496083" y="5521245"/>
              <a:ext cx="11384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 До 8шт. ВС 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59" name="Правая фигурная скобка 58"/>
            <p:cNvSpPr/>
            <p:nvPr/>
          </p:nvSpPr>
          <p:spPr>
            <a:xfrm>
              <a:off x="9446672" y="5136750"/>
              <a:ext cx="76818" cy="1076768"/>
            </a:xfrm>
            <a:prstGeom prst="rightBrace">
              <a:avLst>
                <a:gd name="adj1" fmla="val 6509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0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7864146" y="2174963"/>
            <a:ext cx="4014258" cy="1586396"/>
            <a:chOff x="2860693" y="4016308"/>
            <a:chExt cx="4014258" cy="158639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4037334" y="4016308"/>
              <a:ext cx="1428128" cy="1232453"/>
              <a:chOff x="9085276" y="2446749"/>
              <a:chExt cx="1428128" cy="1232453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9085277" y="2446749"/>
                <a:ext cx="1428127" cy="1232453"/>
              </a:xfrm>
              <a:prstGeom prst="rect">
                <a:avLst/>
              </a:prstGeom>
            </p:spPr>
          </p:pic>
          <p:sp>
            <p:nvSpPr>
              <p:cNvPr id="2" name="Прямоугольник 1"/>
              <p:cNvSpPr/>
              <p:nvPr/>
            </p:nvSpPr>
            <p:spPr>
              <a:xfrm>
                <a:off x="9085276" y="2446749"/>
                <a:ext cx="1428127" cy="121818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2860693" y="5245985"/>
              <a:ext cx="14374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" dirty="0" smtClean="0">
                  <a:latin typeface="Montserrat" panose="00000500000000000000" pitchFamily="2" charset="-52"/>
                </a:rPr>
                <a:t>От Тромбон СОРС-ЛБС</a:t>
              </a:r>
              <a:endParaRPr lang="ru-RU" sz="800" dirty="0">
                <a:latin typeface="Montserrat" panose="00000500000000000000" pitchFamily="2" charset="-5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74423" y="5141039"/>
              <a:ext cx="1400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>
                  <a:latin typeface="Montserrat" panose="00000500000000000000" pitchFamily="2" charset="-52"/>
                </a:rPr>
                <a:t>К следующему устройству </a:t>
              </a:r>
              <a:br>
                <a:rPr lang="ru-RU" sz="800" dirty="0" smtClean="0">
                  <a:latin typeface="Montserrat" panose="00000500000000000000" pitchFamily="2" charset="-52"/>
                </a:rPr>
              </a:br>
              <a:r>
                <a:rPr lang="ru-RU" sz="800" dirty="0" smtClean="0">
                  <a:latin typeface="Montserrat" panose="00000500000000000000" pitchFamily="2" charset="-52"/>
                </a:rPr>
                <a:t>Тромбон СОРС-Мед</a:t>
              </a:r>
              <a:endParaRPr lang="ru-RU" sz="800" dirty="0">
                <a:latin typeface="Montserrat" panose="00000500000000000000" pitchFamily="2" charset="-52"/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3150491" y="5037017"/>
              <a:ext cx="883542" cy="66254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465461" y="5037017"/>
              <a:ext cx="883542" cy="66254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334346" y="2358118"/>
            <a:ext cx="7735058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характеристики: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Максимальное </a:t>
            </a:r>
            <a:r>
              <a:rPr lang="ru-RU" sz="1300" dirty="0">
                <a:latin typeface="Montserrat" panose="00000500000000000000" pitchFamily="2" charset="-52"/>
              </a:rPr>
              <a:t>количество подключаемых вызывных </a:t>
            </a:r>
            <a:r>
              <a:rPr lang="ru-RU" sz="1300" dirty="0" smtClean="0">
                <a:latin typeface="Montserrat" panose="00000500000000000000" pitchFamily="2" charset="-52"/>
              </a:rPr>
              <a:t>сигнализаторов (ВС)   8</a:t>
            </a:r>
            <a:endParaRPr lang="ru-RU" sz="1300" dirty="0">
              <a:latin typeface="Montserrat" panose="00000500000000000000" pitchFamily="2" charset="-52"/>
            </a:endParaRPr>
          </a:p>
          <a:p>
            <a:r>
              <a:rPr lang="ru-RU" sz="1300" dirty="0">
                <a:latin typeface="Montserrat" panose="00000500000000000000" pitchFamily="2" charset="-52"/>
              </a:rPr>
              <a:t>Напряжение питания, постоянное, </a:t>
            </a:r>
            <a:r>
              <a:rPr lang="ru-RU" sz="1300" dirty="0" smtClean="0">
                <a:latin typeface="Montserrat" panose="00000500000000000000" pitchFamily="2" charset="-52"/>
              </a:rPr>
              <a:t/>
            </a:r>
            <a:br>
              <a:rPr lang="ru-RU" sz="1300" dirty="0" smtClean="0">
                <a:latin typeface="Montserrat" panose="00000500000000000000" pitchFamily="2" charset="-52"/>
              </a:rPr>
            </a:br>
            <a:r>
              <a:rPr lang="ru-RU" sz="1300" dirty="0" smtClean="0">
                <a:latin typeface="Montserrat" panose="00000500000000000000" pitchFamily="2" charset="-52"/>
              </a:rPr>
              <a:t>по </a:t>
            </a:r>
            <a:r>
              <a:rPr lang="ru-RU" sz="1300" dirty="0">
                <a:latin typeface="Montserrat" panose="00000500000000000000" pitchFamily="2" charset="-52"/>
              </a:rPr>
              <a:t>линии связи от Тромбон СОРС-ЛБС </a:t>
            </a:r>
            <a:r>
              <a:rPr lang="ru-RU" sz="1300" dirty="0" smtClean="0">
                <a:latin typeface="Montserrat" panose="00000500000000000000" pitchFamily="2" charset="-52"/>
              </a:rPr>
              <a:t> 				 12…36 В</a:t>
            </a:r>
            <a:r>
              <a:rPr lang="ru-RU" sz="1300" dirty="0">
                <a:latin typeface="Montserrat" panose="00000500000000000000" pitchFamily="2" charset="-52"/>
              </a:rPr>
              <a:t>*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latin typeface="Montserrat" panose="00000500000000000000" pitchFamily="2" charset="-52"/>
              </a:rPr>
              <a:t>Потребляемая </a:t>
            </a:r>
            <a:r>
              <a:rPr lang="ru-RU" sz="1300" dirty="0" smtClean="0">
                <a:latin typeface="Montserrat" panose="00000500000000000000" pitchFamily="2" charset="-52"/>
              </a:rPr>
              <a:t>мощность, </a:t>
            </a:r>
            <a:r>
              <a:rPr lang="ru-RU" sz="1300" dirty="0">
                <a:latin typeface="Montserrat" panose="00000500000000000000" pitchFamily="2" charset="-52"/>
              </a:rPr>
              <a:t>не </a:t>
            </a:r>
            <a:r>
              <a:rPr lang="ru-RU" sz="1300" dirty="0" smtClean="0">
                <a:latin typeface="Montserrat" panose="00000500000000000000" pitchFamily="2" charset="-52"/>
              </a:rPr>
              <a:t>более				0,4 </a:t>
            </a:r>
            <a:r>
              <a:rPr lang="ru-RU" sz="1300" dirty="0">
                <a:latin typeface="Montserrat" panose="00000500000000000000" pitchFamily="2" charset="-52"/>
              </a:rPr>
              <a:t>Вт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latin typeface="Montserrat" panose="00000500000000000000" pitchFamily="2" charset="-52"/>
              </a:rPr>
              <a:t>Интерфейс </a:t>
            </a:r>
            <a:r>
              <a:rPr lang="ru-RU" sz="1300" dirty="0" smtClean="0">
                <a:latin typeface="Montserrat" panose="00000500000000000000" pitchFamily="2" charset="-52"/>
              </a:rPr>
              <a:t>связи						RS485</a:t>
            </a:r>
            <a:endParaRPr lang="ru-RU" sz="13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300" dirty="0">
                <a:latin typeface="Montserrat" panose="00000500000000000000" pitchFamily="2" charset="-52"/>
              </a:rPr>
              <a:t>Максимальная длина линий интерфейса связи </a:t>
            </a:r>
            <a:r>
              <a:rPr lang="ru-RU" sz="1300" dirty="0" smtClean="0">
                <a:latin typeface="Montserrat" panose="00000500000000000000" pitchFamily="2" charset="-52"/>
              </a:rPr>
              <a:t>RS485		1200 </a:t>
            </a:r>
            <a:r>
              <a:rPr lang="ru-RU" sz="1300" dirty="0">
                <a:latin typeface="Montserrat" panose="00000500000000000000" pitchFamily="2" charset="-52"/>
              </a:rPr>
              <a:t>м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latin typeface="Montserrat" panose="00000500000000000000" pitchFamily="2" charset="-52"/>
              </a:rPr>
              <a:t>Габаритные размеры ТП не более (высота, ширина, </a:t>
            </a:r>
            <a:r>
              <a:rPr lang="ru-RU" sz="1300" dirty="0" smtClean="0">
                <a:latin typeface="Montserrat" panose="00000500000000000000" pitchFamily="2" charset="-52"/>
              </a:rPr>
              <a:t>толщин                    165х190х33 </a:t>
            </a:r>
            <a:r>
              <a:rPr lang="ru-RU" sz="1300" dirty="0">
                <a:latin typeface="Montserrat" panose="00000500000000000000" pitchFamily="2" charset="-52"/>
              </a:rPr>
              <a:t>мм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latin typeface="Montserrat" panose="00000500000000000000" pitchFamily="2" charset="-52"/>
              </a:rPr>
              <a:t>Вес </a:t>
            </a:r>
            <a:r>
              <a:rPr lang="ru-RU" sz="1300" dirty="0" smtClean="0">
                <a:latin typeface="Montserrat" panose="00000500000000000000" pitchFamily="2" charset="-52"/>
              </a:rPr>
              <a:t>ТП, </a:t>
            </a:r>
            <a:r>
              <a:rPr lang="ru-RU" sz="1300" dirty="0">
                <a:latin typeface="Montserrat" panose="00000500000000000000" pitchFamily="2" charset="-52"/>
              </a:rPr>
              <a:t>не </a:t>
            </a:r>
            <a:r>
              <a:rPr lang="ru-RU" sz="1300" dirty="0" smtClean="0">
                <a:latin typeface="Montserrat" panose="00000500000000000000" pitchFamily="2" charset="-52"/>
              </a:rPr>
              <a:t>более						1 </a:t>
            </a:r>
            <a:r>
              <a:rPr lang="ru-RU" sz="1300" dirty="0">
                <a:latin typeface="Montserrat" panose="00000500000000000000" pitchFamily="2" charset="-52"/>
              </a:rPr>
              <a:t>кг</a:t>
            </a:r>
          </a:p>
          <a:p>
            <a:pPr>
              <a:lnSpc>
                <a:spcPct val="150000"/>
              </a:lnSpc>
            </a:pPr>
            <a:r>
              <a:rPr lang="ru-RU" sz="1300" dirty="0">
                <a:latin typeface="Montserrat" panose="00000500000000000000" pitchFamily="2" charset="-52"/>
              </a:rPr>
              <a:t>Диапазон температур эксплуатации </a:t>
            </a:r>
            <a:r>
              <a:rPr lang="ru-RU" sz="1300" dirty="0" smtClean="0">
                <a:latin typeface="Montserrat" panose="00000500000000000000" pitchFamily="2" charset="-52"/>
              </a:rPr>
              <a:t>ТП				+5</a:t>
            </a:r>
            <a:r>
              <a:rPr lang="ru-RU" sz="1300" dirty="0">
                <a:latin typeface="Montserrat" panose="00000500000000000000" pitchFamily="2" charset="-52"/>
              </a:rPr>
              <a:t>…+</a:t>
            </a:r>
            <a:r>
              <a:rPr lang="ru-RU" sz="1300" dirty="0" smtClean="0">
                <a:latin typeface="Montserrat" panose="00000500000000000000" pitchFamily="2" charset="-52"/>
              </a:rPr>
              <a:t>40</a:t>
            </a:r>
            <a:r>
              <a:rPr lang="ru-RU" sz="1300" dirty="0">
                <a:latin typeface="Montserrat" panose="00000500000000000000" pitchFamily="2" charset="-52"/>
              </a:rPr>
              <a:t>°</a:t>
            </a:r>
            <a:r>
              <a:rPr lang="ru-RU" sz="1300" dirty="0" smtClean="0">
                <a:latin typeface="Montserrat" panose="00000500000000000000" pitchFamily="2" charset="-52"/>
              </a:rPr>
              <a:t>С</a:t>
            </a:r>
            <a:endParaRPr lang="ru-RU" sz="13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300" dirty="0">
                <a:latin typeface="Montserrat" panose="00000500000000000000" pitchFamily="2" charset="-52"/>
              </a:rPr>
              <a:t>Класс защиты </a:t>
            </a:r>
            <a:r>
              <a:rPr lang="ru-RU" sz="1300" dirty="0" smtClean="0">
                <a:latin typeface="Montserrat" panose="00000500000000000000" pitchFamily="2" charset="-52"/>
              </a:rPr>
              <a:t>						IP40</a:t>
            </a:r>
            <a:endParaRPr lang="ru-RU" sz="1300" dirty="0">
              <a:latin typeface="Montserrat" panose="00000500000000000000" pitchFamily="2" charset="-52"/>
            </a:endParaRPr>
          </a:p>
        </p:txBody>
      </p:sp>
      <p:sp>
        <p:nvSpPr>
          <p:cNvPr id="61" name="Схема включения «Тромбон СДС»"/>
          <p:cNvSpPr txBox="1"/>
          <p:nvPr/>
        </p:nvSpPr>
        <p:spPr>
          <a:xfrm>
            <a:off x="383489" y="221477"/>
            <a:ext cx="9125745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Терминал палатный «Тромбон СОРС-Мед-ТП»</a:t>
            </a:r>
            <a:endParaRPr lang="en-US" sz="3300" dirty="0"/>
          </a:p>
        </p:txBody>
      </p:sp>
      <p:sp>
        <p:nvSpPr>
          <p:cNvPr id="62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5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69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30585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Рисунок 20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50" r="899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6666" r="23437" b="27778"/>
          <a:stretch/>
        </p:blipFill>
        <p:spPr>
          <a:xfrm>
            <a:off x="453057" y="5096104"/>
            <a:ext cx="1537449" cy="1411821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"/>
          <a:srcRect l="23001" t="18884" r="29011" b="14708"/>
          <a:stretch/>
        </p:blipFill>
        <p:spPr>
          <a:xfrm>
            <a:off x="367213" y="2641486"/>
            <a:ext cx="1995168" cy="1972104"/>
          </a:xfrm>
          <a:prstGeom prst="rect">
            <a:avLst/>
          </a:prstGeom>
        </p:spPr>
      </p:pic>
      <p:cxnSp>
        <p:nvCxnSpPr>
          <p:cNvPr id="108" name="Соединитель: уступ 84"/>
          <p:cNvCxnSpPr/>
          <p:nvPr/>
        </p:nvCxnSpPr>
        <p:spPr>
          <a:xfrm rot="5400000">
            <a:off x="1307841" y="5230563"/>
            <a:ext cx="1571315" cy="337364"/>
          </a:xfrm>
          <a:prstGeom prst="bentConnector3">
            <a:avLst>
              <a:gd name="adj1" fmla="val 101056"/>
            </a:avLst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 flipH="1">
            <a:off x="1877457" y="6201298"/>
            <a:ext cx="7546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Montserrat" panose="00000500000000000000" pitchFamily="2" charset="-52"/>
              </a:rPr>
              <a:t>RS-485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10" name="Прямая со стрелкой 109"/>
          <p:cNvCxnSpPr/>
          <p:nvPr/>
        </p:nvCxnSpPr>
        <p:spPr>
          <a:xfrm flipV="1">
            <a:off x="463080" y="4627913"/>
            <a:ext cx="0" cy="6230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 flipH="1">
            <a:off x="464729" y="4823132"/>
            <a:ext cx="562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Montserrat" panose="00000500000000000000" pitchFamily="2" charset="-52"/>
              </a:rPr>
              <a:t>2</a:t>
            </a:r>
            <a:r>
              <a:rPr lang="ru-RU" sz="1000" dirty="0" smtClean="0">
                <a:latin typeface="Montserrat" panose="00000500000000000000" pitchFamily="2" charset="-52"/>
              </a:rPr>
              <a:t>3</a:t>
            </a:r>
            <a:r>
              <a:rPr lang="en-GB" sz="1000" dirty="0" smtClean="0">
                <a:latin typeface="Montserrat" panose="00000500000000000000" pitchFamily="2" charset="-52"/>
              </a:rPr>
              <a:t>0</a:t>
            </a:r>
            <a:r>
              <a:rPr lang="ru-RU" sz="1000" dirty="0">
                <a:latin typeface="Montserrat" panose="00000500000000000000" pitchFamily="2" charset="-52"/>
              </a:rPr>
              <a:t>В</a:t>
            </a:r>
          </a:p>
        </p:txBody>
      </p:sp>
      <p:sp>
        <p:nvSpPr>
          <p:cNvPr id="112" name="TextBox 111"/>
          <p:cNvSpPr txBox="1"/>
          <p:nvPr/>
        </p:nvSpPr>
        <p:spPr>
          <a:xfrm flipH="1">
            <a:off x="634325" y="5689393"/>
            <a:ext cx="1209933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СОРС-Мед-ПМ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13" name="Соединитель: уступ 35"/>
          <p:cNvCxnSpPr/>
          <p:nvPr/>
        </p:nvCxnSpPr>
        <p:spPr>
          <a:xfrm flipV="1">
            <a:off x="2387005" y="2091448"/>
            <a:ext cx="863244" cy="82082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Соединитель: уступ 228"/>
          <p:cNvCxnSpPr/>
          <p:nvPr/>
        </p:nvCxnSpPr>
        <p:spPr>
          <a:xfrm>
            <a:off x="2371676" y="4362697"/>
            <a:ext cx="820976" cy="149890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Группа 114"/>
          <p:cNvGrpSpPr/>
          <p:nvPr/>
        </p:nvGrpSpPr>
        <p:grpSpPr>
          <a:xfrm>
            <a:off x="1322998" y="4621926"/>
            <a:ext cx="825142" cy="657492"/>
            <a:chOff x="951561" y="3738995"/>
            <a:chExt cx="825142" cy="657492"/>
          </a:xfrm>
        </p:grpSpPr>
        <p:sp>
          <p:nvSpPr>
            <p:cNvPr id="116" name="TextBox 115"/>
            <p:cNvSpPr txBox="1"/>
            <p:nvPr/>
          </p:nvSpPr>
          <p:spPr>
            <a:xfrm flipH="1">
              <a:off x="951561" y="3868823"/>
              <a:ext cx="825142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RS-485 </a:t>
              </a:r>
              <a:endParaRPr lang="ru-RU" sz="1000" dirty="0">
                <a:latin typeface="Montserrat" panose="00000500000000000000" pitchFamily="2" charset="-52"/>
              </a:endParaRPr>
            </a:p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к ЛБС n-1</a:t>
              </a:r>
              <a:endParaRPr lang="ru-RU" sz="1000" dirty="0">
                <a:latin typeface="Montserrat" panose="00000500000000000000" pitchFamily="2" charset="-52"/>
              </a:endParaRPr>
            </a:p>
          </p:txBody>
        </p:sp>
        <p:cxnSp>
          <p:nvCxnSpPr>
            <p:cNvPr id="117" name="Прямая со стрелкой 116"/>
            <p:cNvCxnSpPr/>
            <p:nvPr/>
          </p:nvCxnSpPr>
          <p:spPr>
            <a:xfrm>
              <a:off x="994293" y="3738995"/>
              <a:ext cx="2640" cy="657492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8" name="Группа 117"/>
          <p:cNvGrpSpPr/>
          <p:nvPr/>
        </p:nvGrpSpPr>
        <p:grpSpPr>
          <a:xfrm>
            <a:off x="396765" y="3259516"/>
            <a:ext cx="953548" cy="425581"/>
            <a:chOff x="229318" y="2738171"/>
            <a:chExt cx="953548" cy="425581"/>
          </a:xfrm>
        </p:grpSpPr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69137" y="2878373"/>
              <a:ext cx="83255" cy="11463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flipH="1">
              <a:off x="469137" y="3023382"/>
              <a:ext cx="4130" cy="11522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230953" y="2772888"/>
              <a:ext cx="243488" cy="12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229318" y="3131808"/>
              <a:ext cx="2377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Овал 122"/>
            <p:cNvSpPr/>
            <p:nvPr/>
          </p:nvSpPr>
          <p:spPr>
            <a:xfrm rot="5400000" flipV="1">
              <a:off x="228585" y="2740540"/>
              <a:ext cx="69433" cy="6469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Овал 123"/>
            <p:cNvSpPr/>
            <p:nvPr/>
          </p:nvSpPr>
          <p:spPr>
            <a:xfrm rot="5400000">
              <a:off x="230539" y="3098642"/>
              <a:ext cx="63889" cy="663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5" name="Прямая соединительная линия 124"/>
            <p:cNvCxnSpPr/>
            <p:nvPr/>
          </p:nvCxnSpPr>
          <p:spPr>
            <a:xfrm flipH="1">
              <a:off x="471202" y="2772888"/>
              <a:ext cx="1044" cy="1075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/>
            <p:cNvSpPr txBox="1"/>
            <p:nvPr/>
          </p:nvSpPr>
          <p:spPr>
            <a:xfrm>
              <a:off x="599873" y="2824668"/>
              <a:ext cx="582993" cy="2462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Пуск</a:t>
              </a:r>
              <a:endParaRPr lang="ru-RU" sz="10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396043" y="3773976"/>
            <a:ext cx="1645899" cy="425581"/>
            <a:chOff x="218819" y="2891045"/>
            <a:chExt cx="1645899" cy="425581"/>
          </a:xfrm>
        </p:grpSpPr>
        <p:cxnSp>
          <p:nvCxnSpPr>
            <p:cNvPr id="128" name="Прямая соединительная линия 127"/>
            <p:cNvCxnSpPr/>
            <p:nvPr/>
          </p:nvCxnSpPr>
          <p:spPr>
            <a:xfrm>
              <a:off x="458638" y="3031247"/>
              <a:ext cx="83255" cy="11463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 flipH="1">
              <a:off x="458638" y="3176256"/>
              <a:ext cx="4130" cy="11522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220454" y="2925762"/>
              <a:ext cx="243488" cy="12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218819" y="3284682"/>
              <a:ext cx="2377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Овал 131"/>
            <p:cNvSpPr/>
            <p:nvPr/>
          </p:nvSpPr>
          <p:spPr>
            <a:xfrm rot="5400000" flipV="1">
              <a:off x="218086" y="2893414"/>
              <a:ext cx="69433" cy="6469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 rot="5400000">
              <a:off x="220040" y="3251516"/>
              <a:ext cx="63889" cy="663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4" name="Прямая соединительная линия 133"/>
            <p:cNvCxnSpPr/>
            <p:nvPr/>
          </p:nvCxnSpPr>
          <p:spPr>
            <a:xfrm flipH="1">
              <a:off x="460703" y="2925762"/>
              <a:ext cx="1044" cy="1075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/>
            <p:cNvSpPr txBox="1"/>
            <p:nvPr/>
          </p:nvSpPr>
          <p:spPr>
            <a:xfrm>
              <a:off x="589373" y="2977542"/>
              <a:ext cx="1275345" cy="2462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Неисправность</a:t>
              </a:r>
              <a:endParaRPr lang="ru-RU" sz="10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</p:grpSp>
      <p:grpSp>
        <p:nvGrpSpPr>
          <p:cNvPr id="136" name="Группа 135"/>
          <p:cNvGrpSpPr/>
          <p:nvPr/>
        </p:nvGrpSpPr>
        <p:grpSpPr>
          <a:xfrm>
            <a:off x="1258989" y="1974548"/>
            <a:ext cx="1089806" cy="657492"/>
            <a:chOff x="896820" y="3738995"/>
            <a:chExt cx="931991" cy="657492"/>
          </a:xfrm>
        </p:grpSpPr>
        <p:sp>
          <p:nvSpPr>
            <p:cNvPr id="137" name="TextBox 136"/>
            <p:cNvSpPr txBox="1"/>
            <p:nvPr/>
          </p:nvSpPr>
          <p:spPr>
            <a:xfrm flipH="1">
              <a:off x="896820" y="3868823"/>
              <a:ext cx="931991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RS-485 </a:t>
              </a:r>
              <a:endParaRPr lang="ru-RU" sz="1000" dirty="0">
                <a:latin typeface="Montserrat" panose="00000500000000000000" pitchFamily="2" charset="-52"/>
              </a:endParaRPr>
            </a:p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к ЛБС n-1</a:t>
              </a:r>
              <a:endParaRPr lang="ru-RU" sz="1000" dirty="0">
                <a:latin typeface="Montserrat" panose="00000500000000000000" pitchFamily="2" charset="-52"/>
              </a:endParaRPr>
            </a:p>
          </p:txBody>
        </p:sp>
        <p:cxnSp>
          <p:nvCxnSpPr>
            <p:cNvPr id="138" name="Прямая со стрелкой 137"/>
            <p:cNvCxnSpPr/>
            <p:nvPr/>
          </p:nvCxnSpPr>
          <p:spPr>
            <a:xfrm>
              <a:off x="994293" y="3738995"/>
              <a:ext cx="2640" cy="657492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52" name="TextBox 151"/>
          <p:cNvSpPr txBox="1"/>
          <p:nvPr/>
        </p:nvSpPr>
        <p:spPr>
          <a:xfrm flipH="1">
            <a:off x="2289920" y="4085622"/>
            <a:ext cx="640113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</a:t>
            </a:r>
            <a:r>
              <a:rPr lang="ru-RU" sz="1000" dirty="0" smtClean="0">
                <a:latin typeface="Montserrat" panose="00000500000000000000" pitchFamily="2" charset="-52"/>
              </a:rPr>
              <a:t>1</a:t>
            </a: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72" name="Прямая со стрелкой 171"/>
          <p:cNvCxnSpPr/>
          <p:nvPr/>
        </p:nvCxnSpPr>
        <p:spPr>
          <a:xfrm flipH="1" flipV="1">
            <a:off x="2378422" y="3922419"/>
            <a:ext cx="720224" cy="25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1" name="Рисунок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10" y="4173889"/>
            <a:ext cx="414223" cy="367456"/>
          </a:xfrm>
          <a:prstGeom prst="rect">
            <a:avLst/>
          </a:prstGeom>
        </p:spPr>
      </p:pic>
      <p:pic>
        <p:nvPicPr>
          <p:cNvPr id="202" name="Рисунок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6329" y="4173889"/>
            <a:ext cx="484364" cy="367456"/>
          </a:xfrm>
          <a:prstGeom prst="rect">
            <a:avLst/>
          </a:prstGeom>
        </p:spPr>
      </p:pic>
      <p:cxnSp>
        <p:nvCxnSpPr>
          <p:cNvPr id="251" name="Прямая со стрелкой 250"/>
          <p:cNvCxnSpPr>
            <a:stCxn id="421" idx="3"/>
            <a:endCxn id="398" idx="1"/>
          </p:cNvCxnSpPr>
          <p:nvPr/>
        </p:nvCxnSpPr>
        <p:spPr>
          <a:xfrm>
            <a:off x="7921914" y="3367894"/>
            <a:ext cx="2513064" cy="7341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7" name="Группа 276"/>
          <p:cNvGrpSpPr/>
          <p:nvPr/>
        </p:nvGrpSpPr>
        <p:grpSpPr>
          <a:xfrm>
            <a:off x="6731846" y="3617159"/>
            <a:ext cx="994979" cy="858653"/>
            <a:chOff x="5986182" y="4748984"/>
            <a:chExt cx="994979" cy="858653"/>
          </a:xfrm>
        </p:grpSpPr>
        <p:pic>
          <p:nvPicPr>
            <p:cNvPr id="278" name="Рисунок 27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5986182" y="4748984"/>
              <a:ext cx="994979" cy="858653"/>
            </a:xfrm>
            <a:prstGeom prst="rect">
              <a:avLst/>
            </a:prstGeom>
          </p:spPr>
        </p:pic>
        <p:sp>
          <p:nvSpPr>
            <p:cNvPr id="279" name="Прямоугольник 278"/>
            <p:cNvSpPr/>
            <p:nvPr/>
          </p:nvSpPr>
          <p:spPr>
            <a:xfrm>
              <a:off x="5989262" y="4758112"/>
              <a:ext cx="979532" cy="84952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310" name="Группа 309"/>
          <p:cNvGrpSpPr/>
          <p:nvPr/>
        </p:nvGrpSpPr>
        <p:grpSpPr>
          <a:xfrm>
            <a:off x="3023768" y="3608032"/>
            <a:ext cx="994979" cy="858653"/>
            <a:chOff x="5986182" y="4748984"/>
            <a:chExt cx="994979" cy="858653"/>
          </a:xfrm>
        </p:grpSpPr>
        <p:pic>
          <p:nvPicPr>
            <p:cNvPr id="311" name="Рисунок 3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5986182" y="4748984"/>
              <a:ext cx="994979" cy="858653"/>
            </a:xfrm>
            <a:prstGeom prst="rect">
              <a:avLst/>
            </a:prstGeom>
          </p:spPr>
        </p:pic>
        <p:sp>
          <p:nvSpPr>
            <p:cNvPr id="312" name="Прямоугольник 311"/>
            <p:cNvSpPr/>
            <p:nvPr/>
          </p:nvSpPr>
          <p:spPr>
            <a:xfrm>
              <a:off x="5989262" y="4758112"/>
              <a:ext cx="979532" cy="84952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316" name="Группа 315"/>
          <p:cNvGrpSpPr/>
          <p:nvPr/>
        </p:nvGrpSpPr>
        <p:grpSpPr>
          <a:xfrm>
            <a:off x="4849650" y="3604459"/>
            <a:ext cx="994979" cy="858653"/>
            <a:chOff x="5986182" y="4748984"/>
            <a:chExt cx="994979" cy="858653"/>
          </a:xfrm>
        </p:grpSpPr>
        <p:pic>
          <p:nvPicPr>
            <p:cNvPr id="317" name="Рисунок 31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5986182" y="4748984"/>
              <a:ext cx="994979" cy="858653"/>
            </a:xfrm>
            <a:prstGeom prst="rect">
              <a:avLst/>
            </a:prstGeom>
          </p:spPr>
        </p:pic>
        <p:sp>
          <p:nvSpPr>
            <p:cNvPr id="318" name="Прямоугольник 317"/>
            <p:cNvSpPr/>
            <p:nvPr/>
          </p:nvSpPr>
          <p:spPr>
            <a:xfrm>
              <a:off x="5989262" y="4758112"/>
              <a:ext cx="979532" cy="84952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321" name="Группа 320"/>
          <p:cNvGrpSpPr/>
          <p:nvPr/>
        </p:nvGrpSpPr>
        <p:grpSpPr>
          <a:xfrm>
            <a:off x="6010255" y="2381830"/>
            <a:ext cx="524815" cy="1088993"/>
            <a:chOff x="10517298" y="4756007"/>
            <a:chExt cx="524815" cy="1088993"/>
          </a:xfrm>
        </p:grpSpPr>
        <p:cxnSp>
          <p:nvCxnSpPr>
            <p:cNvPr id="322" name="Прямая соединительная линия 321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3" name="Группа 322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329" name="Рисунок 328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330" name="Прямоугольник 329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24" name="Группа 323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327" name="Рисунок 326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28" name="Скругленный прямоугольник 327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331" name="Соединительная линия уступом 330"/>
          <p:cNvCxnSpPr/>
          <p:nvPr/>
        </p:nvCxnSpPr>
        <p:spPr>
          <a:xfrm rot="16200000" flipH="1">
            <a:off x="4416541" y="3846071"/>
            <a:ext cx="12700" cy="1246784"/>
          </a:xfrm>
          <a:prstGeom prst="bentConnector3">
            <a:avLst>
              <a:gd name="adj1" fmla="val 1125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Соединительная линия уступом 332"/>
          <p:cNvCxnSpPr/>
          <p:nvPr/>
        </p:nvCxnSpPr>
        <p:spPr>
          <a:xfrm rot="16200000" flipH="1">
            <a:off x="6308584" y="3858771"/>
            <a:ext cx="12700" cy="1246784"/>
          </a:xfrm>
          <a:prstGeom prst="bentConnector3">
            <a:avLst>
              <a:gd name="adj1" fmla="val 1125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2" name="Группа 501"/>
          <p:cNvGrpSpPr/>
          <p:nvPr/>
        </p:nvGrpSpPr>
        <p:grpSpPr>
          <a:xfrm>
            <a:off x="3155559" y="4861864"/>
            <a:ext cx="7738018" cy="1108454"/>
            <a:chOff x="3178693" y="4531962"/>
            <a:chExt cx="7738018" cy="1108454"/>
          </a:xfrm>
        </p:grpSpPr>
        <p:cxnSp>
          <p:nvCxnSpPr>
            <p:cNvPr id="212" name="Прямая соединительная линия 211"/>
            <p:cNvCxnSpPr/>
            <p:nvPr/>
          </p:nvCxnSpPr>
          <p:spPr>
            <a:xfrm>
              <a:off x="3439322" y="5219922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8" name="Рисунок 20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7" t="40625" r="26111" b="40312"/>
            <a:stretch/>
          </p:blipFill>
          <p:spPr>
            <a:xfrm>
              <a:off x="3210509" y="5417512"/>
              <a:ext cx="475889" cy="21556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3210509" y="5427217"/>
              <a:ext cx="465786" cy="205858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grpSp>
          <p:nvGrpSpPr>
            <p:cNvPr id="210" name="Группа 209"/>
            <p:cNvGrpSpPr/>
            <p:nvPr/>
          </p:nvGrpSpPr>
          <p:grpSpPr>
            <a:xfrm>
              <a:off x="3178693" y="4544082"/>
              <a:ext cx="524815" cy="705157"/>
              <a:chOff x="7948153" y="4518703"/>
              <a:chExt cx="524815" cy="705157"/>
            </a:xfrm>
          </p:grpSpPr>
          <p:pic>
            <p:nvPicPr>
              <p:cNvPr id="33" name="Рисунок 32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257" name="Группа 256"/>
            <p:cNvGrpSpPr/>
            <p:nvPr/>
          </p:nvGrpSpPr>
          <p:grpSpPr>
            <a:xfrm>
              <a:off x="4592863" y="4544082"/>
              <a:ext cx="524815" cy="1088993"/>
              <a:chOff x="4553332" y="4758112"/>
              <a:chExt cx="524815" cy="1088993"/>
            </a:xfrm>
          </p:grpSpPr>
          <p:cxnSp>
            <p:nvCxnSpPr>
              <p:cNvPr id="228" name="Прямая соединительная линия 227"/>
              <p:cNvCxnSpPr/>
              <p:nvPr/>
            </p:nvCxnSpPr>
            <p:spPr>
              <a:xfrm>
                <a:off x="4813961" y="5433952"/>
                <a:ext cx="0" cy="246221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9" name="Группа 228"/>
              <p:cNvGrpSpPr/>
              <p:nvPr/>
            </p:nvGrpSpPr>
            <p:grpSpPr>
              <a:xfrm>
                <a:off x="4585148" y="5631542"/>
                <a:ext cx="475889" cy="215563"/>
                <a:chOff x="3878187" y="5356405"/>
                <a:chExt cx="475889" cy="215563"/>
              </a:xfrm>
            </p:grpSpPr>
            <p:pic>
              <p:nvPicPr>
                <p:cNvPr id="235" name="Рисунок 234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777" t="40625" r="26111" b="40312"/>
                <a:stretch/>
              </p:blipFill>
              <p:spPr>
                <a:xfrm>
                  <a:off x="3878187" y="5356405"/>
                  <a:ext cx="475889" cy="215563"/>
                </a:xfrm>
                <a:prstGeom prst="rect">
                  <a:avLst/>
                </a:prstGeom>
              </p:spPr>
            </p:pic>
            <p:sp>
              <p:nvSpPr>
                <p:cNvPr id="236" name="Прямоугольник 235"/>
                <p:cNvSpPr/>
                <p:nvPr/>
              </p:nvSpPr>
              <p:spPr>
                <a:xfrm>
                  <a:off x="3878187" y="5366110"/>
                  <a:ext cx="465786" cy="205858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230" name="Группа 229"/>
              <p:cNvGrpSpPr/>
              <p:nvPr/>
            </p:nvGrpSpPr>
            <p:grpSpPr>
              <a:xfrm>
                <a:off x="4553332" y="4758112"/>
                <a:ext cx="524815" cy="705157"/>
                <a:chOff x="7948153" y="4518703"/>
                <a:chExt cx="524815" cy="705157"/>
              </a:xfrm>
            </p:grpSpPr>
            <p:pic>
              <p:nvPicPr>
                <p:cNvPr id="233" name="Рисунок 232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2" b="100000" l="0" r="99955">
                              <a14:foregroundMark x1="29487" y1="36220" x2="29487" y2="36220"/>
                              <a14:foregroundMark x1="26806" y1="35615" x2="26806" y2="35615"/>
                              <a14:foregroundMark x1="25579" y1="35191" x2="20809" y2="36099"/>
                              <a14:foregroundMark x1="20309" y1="36584" x2="16265" y2="39249"/>
                              <a14:foregroundMark x1="15902" y1="39370" x2="13040" y2="43549"/>
                              <a14:foregroundMark x1="12767" y1="43792" x2="11449" y2="48698"/>
                              <a14:backgroundMark x1="66243" y1="66021" x2="66243" y2="66021"/>
                              <a14:backgroundMark x1="74557" y1="72320" x2="74557" y2="7232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673" t="16227" r="17893" b="40000"/>
                <a:stretch/>
              </p:blipFill>
              <p:spPr>
                <a:xfrm>
                  <a:off x="7948153" y="4518703"/>
                  <a:ext cx="524815" cy="705157"/>
                </a:xfrm>
                <a:prstGeom prst="rect">
                  <a:avLst/>
                </a:prstGeom>
              </p:spPr>
            </p:pic>
            <p:sp>
              <p:nvSpPr>
                <p:cNvPr id="234" name="Скругленный прямоугольник 233"/>
                <p:cNvSpPr/>
                <p:nvPr/>
              </p:nvSpPr>
              <p:spPr>
                <a:xfrm>
                  <a:off x="7949823" y="4525508"/>
                  <a:ext cx="517918" cy="698352"/>
                </a:xfrm>
                <a:prstGeom prst="round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cxnSp>
          <p:nvCxnSpPr>
            <p:cNvPr id="248" name="Прямая со стрелкой 247"/>
            <p:cNvCxnSpPr>
              <a:stCxn id="10" idx="3"/>
              <a:endCxn id="236" idx="1"/>
            </p:cNvCxnSpPr>
            <p:nvPr/>
          </p:nvCxnSpPr>
          <p:spPr>
            <a:xfrm>
              <a:off x="3676295" y="5530146"/>
              <a:ext cx="948384" cy="0"/>
            </a:xfrm>
            <a:prstGeom prst="straightConnector1">
              <a:avLst/>
            </a:prstGeom>
            <a:ln w="1905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5" name="Группа 274"/>
            <p:cNvGrpSpPr/>
            <p:nvPr/>
          </p:nvGrpSpPr>
          <p:grpSpPr>
            <a:xfrm>
              <a:off x="6040756" y="4535535"/>
              <a:ext cx="994979" cy="858653"/>
              <a:chOff x="5986182" y="4748984"/>
              <a:chExt cx="994979" cy="858653"/>
            </a:xfrm>
          </p:grpSpPr>
          <p:pic>
            <p:nvPicPr>
              <p:cNvPr id="254" name="Рисунок 253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5986182" y="4748984"/>
                <a:ext cx="994979" cy="858653"/>
              </a:xfrm>
              <a:prstGeom prst="rect">
                <a:avLst/>
              </a:prstGeom>
            </p:spPr>
          </p:pic>
          <p:sp>
            <p:nvSpPr>
              <p:cNvPr id="255" name="Прямоугольник 254"/>
              <p:cNvSpPr/>
              <p:nvPr/>
            </p:nvSpPr>
            <p:spPr>
              <a:xfrm>
                <a:off x="5989262" y="4758112"/>
                <a:ext cx="979532" cy="84952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cxnSp>
          <p:nvCxnSpPr>
            <p:cNvPr id="272" name="Соединительная линия уступом 271"/>
            <p:cNvCxnSpPr/>
            <p:nvPr/>
          </p:nvCxnSpPr>
          <p:spPr>
            <a:xfrm flipV="1">
              <a:off x="5093545" y="5383777"/>
              <a:ext cx="1160304" cy="145261"/>
            </a:xfrm>
            <a:prstGeom prst="bentConnector2">
              <a:avLst/>
            </a:prstGeom>
            <a:ln w="19050">
              <a:solidFill>
                <a:schemeClr val="accent2"/>
              </a:solidFill>
              <a:prstDash val="solid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5" name="Группа 304"/>
            <p:cNvGrpSpPr/>
            <p:nvPr/>
          </p:nvGrpSpPr>
          <p:grpSpPr>
            <a:xfrm>
              <a:off x="10391896" y="4551423"/>
              <a:ext cx="524815" cy="1088993"/>
              <a:chOff x="10517298" y="4756007"/>
              <a:chExt cx="524815" cy="1088993"/>
            </a:xfrm>
          </p:grpSpPr>
          <p:cxnSp>
            <p:nvCxnSpPr>
              <p:cNvPr id="282" name="Прямая соединительная линия 281"/>
              <p:cNvCxnSpPr/>
              <p:nvPr/>
            </p:nvCxnSpPr>
            <p:spPr>
              <a:xfrm>
                <a:off x="10777927" y="5431847"/>
                <a:ext cx="0" cy="246221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3" name="Группа 282"/>
              <p:cNvGrpSpPr/>
              <p:nvPr/>
            </p:nvGrpSpPr>
            <p:grpSpPr>
              <a:xfrm>
                <a:off x="10549114" y="5629437"/>
                <a:ext cx="475889" cy="215563"/>
                <a:chOff x="3878187" y="5356405"/>
                <a:chExt cx="475889" cy="215563"/>
              </a:xfrm>
            </p:grpSpPr>
            <p:pic>
              <p:nvPicPr>
                <p:cNvPr id="284" name="Рисунок 283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777" t="40625" r="26111" b="40312"/>
                <a:stretch/>
              </p:blipFill>
              <p:spPr>
                <a:xfrm>
                  <a:off x="3878187" y="5356405"/>
                  <a:ext cx="475889" cy="215563"/>
                </a:xfrm>
                <a:prstGeom prst="rect">
                  <a:avLst/>
                </a:prstGeom>
              </p:spPr>
            </p:pic>
            <p:sp>
              <p:nvSpPr>
                <p:cNvPr id="285" name="Прямоугольник 284"/>
                <p:cNvSpPr/>
                <p:nvPr/>
              </p:nvSpPr>
              <p:spPr>
                <a:xfrm>
                  <a:off x="3878187" y="5366110"/>
                  <a:ext cx="465786" cy="205858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286" name="Группа 285"/>
              <p:cNvGrpSpPr/>
              <p:nvPr/>
            </p:nvGrpSpPr>
            <p:grpSpPr>
              <a:xfrm>
                <a:off x="10517298" y="4756007"/>
                <a:ext cx="524815" cy="705157"/>
                <a:chOff x="7948153" y="4518703"/>
                <a:chExt cx="524815" cy="705157"/>
              </a:xfrm>
            </p:grpSpPr>
            <p:pic>
              <p:nvPicPr>
                <p:cNvPr id="287" name="Рисунок 286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2" b="100000" l="0" r="99955">
                              <a14:foregroundMark x1="29487" y1="36220" x2="29487" y2="36220"/>
                              <a14:foregroundMark x1="26806" y1="35615" x2="26806" y2="35615"/>
                              <a14:foregroundMark x1="25579" y1="35191" x2="20809" y2="36099"/>
                              <a14:foregroundMark x1="20309" y1="36584" x2="16265" y2="39249"/>
                              <a14:foregroundMark x1="15902" y1="39370" x2="13040" y2="43549"/>
                              <a14:foregroundMark x1="12767" y1="43792" x2="11449" y2="48698"/>
                              <a14:backgroundMark x1="66243" y1="66021" x2="66243" y2="66021"/>
                              <a14:backgroundMark x1="74557" y1="72320" x2="74557" y2="7232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673" t="16227" r="17893" b="40000"/>
                <a:stretch/>
              </p:blipFill>
              <p:spPr>
                <a:xfrm>
                  <a:off x="7948153" y="4518703"/>
                  <a:ext cx="524815" cy="705157"/>
                </a:xfrm>
                <a:prstGeom prst="rect">
                  <a:avLst/>
                </a:prstGeom>
              </p:spPr>
            </p:pic>
            <p:sp>
              <p:nvSpPr>
                <p:cNvPr id="288" name="Скругленный прямоугольник 287"/>
                <p:cNvSpPr/>
                <p:nvPr/>
              </p:nvSpPr>
              <p:spPr>
                <a:xfrm>
                  <a:off x="7949823" y="4525508"/>
                  <a:ext cx="517918" cy="698352"/>
                </a:xfrm>
                <a:prstGeom prst="round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cxnSp>
          <p:nvCxnSpPr>
            <p:cNvPr id="304" name="Соединительная линия уступом 303"/>
            <p:cNvCxnSpPr/>
            <p:nvPr/>
          </p:nvCxnSpPr>
          <p:spPr>
            <a:xfrm rot="16200000" flipH="1">
              <a:off x="7433529" y="4773574"/>
              <a:ext cx="12700" cy="1246784"/>
            </a:xfrm>
            <a:prstGeom prst="bentConnector3">
              <a:avLst>
                <a:gd name="adj1" fmla="val 1125000"/>
              </a:avLst>
            </a:prstGeom>
            <a:ln w="1905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Соединительная линия уступом 308"/>
            <p:cNvCxnSpPr/>
            <p:nvPr/>
          </p:nvCxnSpPr>
          <p:spPr>
            <a:xfrm rot="10800000">
              <a:off x="8645115" y="5382635"/>
              <a:ext cx="1783982" cy="162805"/>
            </a:xfrm>
            <a:prstGeom prst="bentConnector2">
              <a:avLst/>
            </a:prstGeom>
            <a:ln w="19050">
              <a:solidFill>
                <a:schemeClr val="accent2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4" name="Группа 333"/>
            <p:cNvGrpSpPr/>
            <p:nvPr/>
          </p:nvGrpSpPr>
          <p:grpSpPr>
            <a:xfrm>
              <a:off x="7854027" y="4531962"/>
              <a:ext cx="994979" cy="858653"/>
              <a:chOff x="5986182" y="4748984"/>
              <a:chExt cx="994979" cy="858653"/>
            </a:xfrm>
          </p:grpSpPr>
          <p:pic>
            <p:nvPicPr>
              <p:cNvPr id="335" name="Рисунок 33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5986182" y="4748984"/>
                <a:ext cx="994979" cy="858653"/>
              </a:xfrm>
              <a:prstGeom prst="rect">
                <a:avLst/>
              </a:prstGeom>
            </p:spPr>
          </p:pic>
          <p:sp>
            <p:nvSpPr>
              <p:cNvPr id="336" name="Прямоугольник 335"/>
              <p:cNvSpPr/>
              <p:nvPr/>
            </p:nvSpPr>
            <p:spPr>
              <a:xfrm>
                <a:off x="5989262" y="4758112"/>
                <a:ext cx="979532" cy="84952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grpSp>
        <p:nvGrpSpPr>
          <p:cNvPr id="339" name="Группа 338"/>
          <p:cNvGrpSpPr/>
          <p:nvPr/>
        </p:nvGrpSpPr>
        <p:grpSpPr>
          <a:xfrm>
            <a:off x="10151817" y="3634798"/>
            <a:ext cx="994979" cy="858653"/>
            <a:chOff x="5986182" y="4748984"/>
            <a:chExt cx="994979" cy="858653"/>
          </a:xfrm>
        </p:grpSpPr>
        <p:pic>
          <p:nvPicPr>
            <p:cNvPr id="340" name="Рисунок 33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5986182" y="4748984"/>
              <a:ext cx="994979" cy="858653"/>
            </a:xfrm>
            <a:prstGeom prst="rect">
              <a:avLst/>
            </a:prstGeom>
          </p:spPr>
        </p:pic>
        <p:sp>
          <p:nvSpPr>
            <p:cNvPr id="341" name="Прямоугольник 340"/>
            <p:cNvSpPr/>
            <p:nvPr/>
          </p:nvSpPr>
          <p:spPr>
            <a:xfrm>
              <a:off x="5989262" y="4758112"/>
              <a:ext cx="979532" cy="84952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cxnSp>
        <p:nvCxnSpPr>
          <p:cNvPr id="360" name="Соединительная линия уступом 359"/>
          <p:cNvCxnSpPr/>
          <p:nvPr/>
        </p:nvCxnSpPr>
        <p:spPr>
          <a:xfrm rot="16200000" flipH="1">
            <a:off x="9069992" y="2931966"/>
            <a:ext cx="12700" cy="3125794"/>
          </a:xfrm>
          <a:prstGeom prst="bentConnector3">
            <a:avLst>
              <a:gd name="adj1" fmla="val 1250000"/>
            </a:avLst>
          </a:prstGeom>
          <a:ln w="19050">
            <a:solidFill>
              <a:schemeClr val="accent2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2" name="Группа 361"/>
          <p:cNvGrpSpPr/>
          <p:nvPr/>
        </p:nvGrpSpPr>
        <p:grpSpPr>
          <a:xfrm>
            <a:off x="3189959" y="2381830"/>
            <a:ext cx="524815" cy="1088993"/>
            <a:chOff x="7935684" y="4574438"/>
            <a:chExt cx="524815" cy="1088993"/>
          </a:xfrm>
        </p:grpSpPr>
        <p:cxnSp>
          <p:nvCxnSpPr>
            <p:cNvPr id="363" name="Прямая соединительная линия 362"/>
            <p:cNvCxnSpPr/>
            <p:nvPr/>
          </p:nvCxnSpPr>
          <p:spPr>
            <a:xfrm>
              <a:off x="8196313" y="5250278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4" name="Группа 363"/>
            <p:cNvGrpSpPr/>
            <p:nvPr/>
          </p:nvGrpSpPr>
          <p:grpSpPr>
            <a:xfrm>
              <a:off x="7967500" y="5447868"/>
              <a:ext cx="475889" cy="215563"/>
              <a:chOff x="3878187" y="5356405"/>
              <a:chExt cx="475889" cy="215563"/>
            </a:xfrm>
          </p:grpSpPr>
          <p:pic>
            <p:nvPicPr>
              <p:cNvPr id="370" name="Рисунок 369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371" name="Прямоугольник 370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65" name="Группа 364"/>
            <p:cNvGrpSpPr/>
            <p:nvPr/>
          </p:nvGrpSpPr>
          <p:grpSpPr>
            <a:xfrm>
              <a:off x="7935684" y="4574438"/>
              <a:ext cx="524815" cy="705157"/>
              <a:chOff x="7948153" y="4518703"/>
              <a:chExt cx="524815" cy="705157"/>
            </a:xfrm>
          </p:grpSpPr>
          <p:pic>
            <p:nvPicPr>
              <p:cNvPr id="368" name="Рисунок 367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69" name="Скругленный прямоугольник 368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grpSp>
        <p:nvGrpSpPr>
          <p:cNvPr id="372" name="Группа 371"/>
          <p:cNvGrpSpPr/>
          <p:nvPr/>
        </p:nvGrpSpPr>
        <p:grpSpPr>
          <a:xfrm>
            <a:off x="4604129" y="2381830"/>
            <a:ext cx="524815" cy="1088993"/>
            <a:chOff x="4553332" y="4758112"/>
            <a:chExt cx="524815" cy="1088993"/>
          </a:xfrm>
        </p:grpSpPr>
        <p:cxnSp>
          <p:nvCxnSpPr>
            <p:cNvPr id="373" name="Прямая соединительная линия 372"/>
            <p:cNvCxnSpPr/>
            <p:nvPr/>
          </p:nvCxnSpPr>
          <p:spPr>
            <a:xfrm>
              <a:off x="4813961" y="5433952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4" name="Группа 373"/>
            <p:cNvGrpSpPr/>
            <p:nvPr/>
          </p:nvGrpSpPr>
          <p:grpSpPr>
            <a:xfrm>
              <a:off x="4585148" y="5631542"/>
              <a:ext cx="475889" cy="215563"/>
              <a:chOff x="3878187" y="5356405"/>
              <a:chExt cx="475889" cy="215563"/>
            </a:xfrm>
          </p:grpSpPr>
          <p:pic>
            <p:nvPicPr>
              <p:cNvPr id="380" name="Рисунок 379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381" name="Прямоугольник 380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75" name="Группа 374"/>
            <p:cNvGrpSpPr/>
            <p:nvPr/>
          </p:nvGrpSpPr>
          <p:grpSpPr>
            <a:xfrm>
              <a:off x="4553332" y="4758112"/>
              <a:ext cx="524815" cy="705157"/>
              <a:chOff x="7948153" y="4518703"/>
              <a:chExt cx="524815" cy="705157"/>
            </a:xfrm>
          </p:grpSpPr>
          <p:pic>
            <p:nvPicPr>
              <p:cNvPr id="378" name="Рисунок 377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79" name="Скругленный прямоугольник 378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382" name="Прямая со стрелкой 381"/>
          <p:cNvCxnSpPr>
            <a:stCxn id="371" idx="3"/>
            <a:endCxn id="381" idx="1"/>
          </p:cNvCxnSpPr>
          <p:nvPr/>
        </p:nvCxnSpPr>
        <p:spPr>
          <a:xfrm>
            <a:off x="3687561" y="3367894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9" name="Группа 388"/>
          <p:cNvGrpSpPr/>
          <p:nvPr/>
        </p:nvGrpSpPr>
        <p:grpSpPr>
          <a:xfrm>
            <a:off x="10403162" y="2389171"/>
            <a:ext cx="524815" cy="1088993"/>
            <a:chOff x="10517298" y="4756007"/>
            <a:chExt cx="524815" cy="1088993"/>
          </a:xfrm>
        </p:grpSpPr>
        <p:cxnSp>
          <p:nvCxnSpPr>
            <p:cNvPr id="390" name="Прямая соединительная линия 389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1" name="Группа 390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397" name="Рисунок 396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398" name="Прямоугольник 397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92" name="Группа 391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395" name="Рисунок 394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96" name="Скругленный прямоугольник 395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409" name="Прямая со стрелкой 408"/>
          <p:cNvCxnSpPr>
            <a:stCxn id="371" idx="1"/>
          </p:cNvCxnSpPr>
          <p:nvPr/>
        </p:nvCxnSpPr>
        <p:spPr>
          <a:xfrm flipH="1">
            <a:off x="2378420" y="3367894"/>
            <a:ext cx="843355" cy="4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1" name="Прямая со стрелкой 410"/>
          <p:cNvCxnSpPr/>
          <p:nvPr/>
        </p:nvCxnSpPr>
        <p:spPr>
          <a:xfrm>
            <a:off x="5101807" y="3376790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2" name="Группа 411"/>
          <p:cNvGrpSpPr/>
          <p:nvPr/>
        </p:nvGrpSpPr>
        <p:grpSpPr>
          <a:xfrm>
            <a:off x="7424312" y="2381830"/>
            <a:ext cx="524815" cy="1088993"/>
            <a:chOff x="10517298" y="4756007"/>
            <a:chExt cx="524815" cy="1088993"/>
          </a:xfrm>
        </p:grpSpPr>
        <p:cxnSp>
          <p:nvCxnSpPr>
            <p:cNvPr id="413" name="Прямая соединительная линия 412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4" name="Группа 413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420" name="Рисунок 419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21" name="Прямоугольник 420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15" name="Группа 414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418" name="Рисунок 417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19" name="Скругленный прямоугольник 418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422" name="Прямая со стрелкой 421"/>
          <p:cNvCxnSpPr/>
          <p:nvPr/>
        </p:nvCxnSpPr>
        <p:spPr>
          <a:xfrm>
            <a:off x="6515864" y="3376790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Прямая со стрелкой 424"/>
          <p:cNvCxnSpPr>
            <a:stCxn id="477" idx="3"/>
            <a:endCxn id="466" idx="1"/>
          </p:cNvCxnSpPr>
          <p:nvPr/>
        </p:nvCxnSpPr>
        <p:spPr>
          <a:xfrm>
            <a:off x="7920083" y="2073249"/>
            <a:ext cx="2513064" cy="7341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6" name="Группа 425"/>
          <p:cNvGrpSpPr/>
          <p:nvPr/>
        </p:nvGrpSpPr>
        <p:grpSpPr>
          <a:xfrm>
            <a:off x="6008424" y="1087185"/>
            <a:ext cx="524815" cy="1088993"/>
            <a:chOff x="10517298" y="4756007"/>
            <a:chExt cx="524815" cy="1088993"/>
          </a:xfrm>
        </p:grpSpPr>
        <p:cxnSp>
          <p:nvCxnSpPr>
            <p:cNvPr id="427" name="Прямая соединительная линия 426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8" name="Группа 427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434" name="Рисунок 433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35" name="Прямоугольник 434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29" name="Группа 428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432" name="Рисунок 431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33" name="Скругленный прямоугольник 432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grpSp>
        <p:nvGrpSpPr>
          <p:cNvPr id="436" name="Группа 435"/>
          <p:cNvGrpSpPr/>
          <p:nvPr/>
        </p:nvGrpSpPr>
        <p:grpSpPr>
          <a:xfrm>
            <a:off x="3188128" y="1087185"/>
            <a:ext cx="524815" cy="1088993"/>
            <a:chOff x="7935684" y="4574438"/>
            <a:chExt cx="524815" cy="1088993"/>
          </a:xfrm>
        </p:grpSpPr>
        <p:cxnSp>
          <p:nvCxnSpPr>
            <p:cNvPr id="437" name="Прямая соединительная линия 436"/>
            <p:cNvCxnSpPr/>
            <p:nvPr/>
          </p:nvCxnSpPr>
          <p:spPr>
            <a:xfrm>
              <a:off x="8196313" y="5250278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8" name="Группа 437"/>
            <p:cNvGrpSpPr/>
            <p:nvPr/>
          </p:nvGrpSpPr>
          <p:grpSpPr>
            <a:xfrm>
              <a:off x="7967500" y="5447868"/>
              <a:ext cx="475889" cy="215563"/>
              <a:chOff x="3878187" y="5356405"/>
              <a:chExt cx="475889" cy="215563"/>
            </a:xfrm>
          </p:grpSpPr>
          <p:pic>
            <p:nvPicPr>
              <p:cNvPr id="444" name="Рисунок 443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45" name="Прямоугольник 444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39" name="Группа 438"/>
            <p:cNvGrpSpPr/>
            <p:nvPr/>
          </p:nvGrpSpPr>
          <p:grpSpPr>
            <a:xfrm>
              <a:off x="7935684" y="4574438"/>
              <a:ext cx="524815" cy="705157"/>
              <a:chOff x="7948153" y="4518703"/>
              <a:chExt cx="524815" cy="705157"/>
            </a:xfrm>
          </p:grpSpPr>
          <p:pic>
            <p:nvPicPr>
              <p:cNvPr id="442" name="Рисунок 441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43" name="Скругленный прямоугольник 442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grpSp>
        <p:nvGrpSpPr>
          <p:cNvPr id="446" name="Группа 445"/>
          <p:cNvGrpSpPr/>
          <p:nvPr/>
        </p:nvGrpSpPr>
        <p:grpSpPr>
          <a:xfrm>
            <a:off x="4602298" y="1087185"/>
            <a:ext cx="524815" cy="1088993"/>
            <a:chOff x="4553332" y="4758112"/>
            <a:chExt cx="524815" cy="1088993"/>
          </a:xfrm>
        </p:grpSpPr>
        <p:cxnSp>
          <p:nvCxnSpPr>
            <p:cNvPr id="447" name="Прямая соединительная линия 446"/>
            <p:cNvCxnSpPr/>
            <p:nvPr/>
          </p:nvCxnSpPr>
          <p:spPr>
            <a:xfrm>
              <a:off x="4813961" y="5433952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8" name="Группа 447"/>
            <p:cNvGrpSpPr/>
            <p:nvPr/>
          </p:nvGrpSpPr>
          <p:grpSpPr>
            <a:xfrm>
              <a:off x="4585148" y="5631542"/>
              <a:ext cx="475889" cy="215563"/>
              <a:chOff x="3878187" y="5356405"/>
              <a:chExt cx="475889" cy="215563"/>
            </a:xfrm>
          </p:grpSpPr>
          <p:pic>
            <p:nvPicPr>
              <p:cNvPr id="454" name="Рисунок 453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55" name="Прямоугольник 454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49" name="Группа 448"/>
            <p:cNvGrpSpPr/>
            <p:nvPr/>
          </p:nvGrpSpPr>
          <p:grpSpPr>
            <a:xfrm>
              <a:off x="4553332" y="4758112"/>
              <a:ext cx="524815" cy="705157"/>
              <a:chOff x="7948153" y="4518703"/>
              <a:chExt cx="524815" cy="705157"/>
            </a:xfrm>
          </p:grpSpPr>
          <p:pic>
            <p:nvPicPr>
              <p:cNvPr id="452" name="Рисунок 451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53" name="Скругленный прямоугольник 452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456" name="Прямая со стрелкой 455"/>
          <p:cNvCxnSpPr>
            <a:stCxn id="445" idx="3"/>
            <a:endCxn id="455" idx="1"/>
          </p:cNvCxnSpPr>
          <p:nvPr/>
        </p:nvCxnSpPr>
        <p:spPr>
          <a:xfrm>
            <a:off x="3685730" y="2073249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7" name="Группа 456"/>
          <p:cNvGrpSpPr/>
          <p:nvPr/>
        </p:nvGrpSpPr>
        <p:grpSpPr>
          <a:xfrm>
            <a:off x="10401331" y="1094526"/>
            <a:ext cx="524815" cy="1088993"/>
            <a:chOff x="10517298" y="4756007"/>
            <a:chExt cx="524815" cy="1088993"/>
          </a:xfrm>
        </p:grpSpPr>
        <p:cxnSp>
          <p:nvCxnSpPr>
            <p:cNvPr id="458" name="Прямая соединительная линия 457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9" name="Группа 458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465" name="Рисунок 464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66" name="Прямоугольник 465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60" name="Группа 459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463" name="Рисунок 462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64" name="Скругленный прямоугольник 463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467" name="Прямая со стрелкой 466"/>
          <p:cNvCxnSpPr/>
          <p:nvPr/>
        </p:nvCxnSpPr>
        <p:spPr>
          <a:xfrm>
            <a:off x="5099976" y="2082145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Группа 467"/>
          <p:cNvGrpSpPr/>
          <p:nvPr/>
        </p:nvGrpSpPr>
        <p:grpSpPr>
          <a:xfrm>
            <a:off x="7422481" y="1087185"/>
            <a:ext cx="524815" cy="1088993"/>
            <a:chOff x="10517298" y="4756007"/>
            <a:chExt cx="524815" cy="1088993"/>
          </a:xfrm>
        </p:grpSpPr>
        <p:cxnSp>
          <p:nvCxnSpPr>
            <p:cNvPr id="469" name="Прямая соединительная линия 468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0" name="Группа 469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476" name="Рисунок 475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77" name="Прямоугольник 476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71" name="Группа 470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474" name="Рисунок 473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75" name="Скругленный прямоугольник 474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478" name="Прямая со стрелкой 477"/>
          <p:cNvCxnSpPr/>
          <p:nvPr/>
        </p:nvCxnSpPr>
        <p:spPr>
          <a:xfrm>
            <a:off x="6514033" y="2082145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5" name="TextBox 504"/>
          <p:cNvSpPr txBox="1"/>
          <p:nvPr/>
        </p:nvSpPr>
        <p:spPr>
          <a:xfrm flipH="1">
            <a:off x="2298684" y="3650195"/>
            <a:ext cx="640113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2</a:t>
            </a:r>
            <a:endParaRPr lang="ru-RU" sz="1000" dirty="0" smtClean="0">
              <a:latin typeface="Montserrat" panose="00000500000000000000" pitchFamily="2" charset="-52"/>
            </a:endParaRP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506" name="TextBox 505"/>
          <p:cNvSpPr txBox="1"/>
          <p:nvPr/>
        </p:nvSpPr>
        <p:spPr>
          <a:xfrm flipH="1">
            <a:off x="2298684" y="3080067"/>
            <a:ext cx="640113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</a:t>
            </a:r>
            <a:r>
              <a:rPr lang="ru-RU" sz="1000" dirty="0" smtClean="0">
                <a:latin typeface="Montserrat" panose="00000500000000000000" pitchFamily="2" charset="-52"/>
              </a:rPr>
              <a:t>3</a:t>
            </a: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507" name="TextBox 506"/>
          <p:cNvSpPr txBox="1"/>
          <p:nvPr/>
        </p:nvSpPr>
        <p:spPr>
          <a:xfrm flipH="1">
            <a:off x="2290582" y="2646875"/>
            <a:ext cx="640113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4</a:t>
            </a:r>
            <a:endParaRPr lang="ru-RU" sz="1000" dirty="0" smtClean="0">
              <a:latin typeface="Montserrat" panose="00000500000000000000" pitchFamily="2" charset="-52"/>
            </a:endParaRP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508" name="Рисунок 507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3511568" y="5587153"/>
            <a:ext cx="327158" cy="460359"/>
          </a:xfrm>
          <a:prstGeom prst="rect">
            <a:avLst/>
          </a:prstGeom>
        </p:spPr>
      </p:pic>
      <p:pic>
        <p:nvPicPr>
          <p:cNvPr id="509" name="Рисунок 508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4902211" y="5596261"/>
            <a:ext cx="327158" cy="460359"/>
          </a:xfrm>
          <a:prstGeom prst="rect">
            <a:avLst/>
          </a:prstGeom>
        </p:spPr>
      </p:pic>
      <p:pic>
        <p:nvPicPr>
          <p:cNvPr id="511" name="Рисунок 510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3519877" y="3093501"/>
            <a:ext cx="327158" cy="460359"/>
          </a:xfrm>
          <a:prstGeom prst="rect">
            <a:avLst/>
          </a:prstGeom>
        </p:spPr>
      </p:pic>
      <p:pic>
        <p:nvPicPr>
          <p:cNvPr id="512" name="Рисунок 5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4946159" y="3084857"/>
            <a:ext cx="327158" cy="460359"/>
          </a:xfrm>
          <a:prstGeom prst="rect">
            <a:avLst/>
          </a:prstGeom>
        </p:spPr>
      </p:pic>
      <p:pic>
        <p:nvPicPr>
          <p:cNvPr id="513" name="Рисунок 51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6351991" y="3091383"/>
            <a:ext cx="327158" cy="460359"/>
          </a:xfrm>
          <a:prstGeom prst="rect">
            <a:avLst/>
          </a:prstGeom>
        </p:spPr>
      </p:pic>
      <p:pic>
        <p:nvPicPr>
          <p:cNvPr id="514" name="Рисунок 513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7776278" y="3091383"/>
            <a:ext cx="327158" cy="460359"/>
          </a:xfrm>
          <a:prstGeom prst="rect">
            <a:avLst/>
          </a:prstGeom>
        </p:spPr>
      </p:pic>
      <p:pic>
        <p:nvPicPr>
          <p:cNvPr id="515" name="Рисунок 51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10742038" y="3091373"/>
            <a:ext cx="327158" cy="460359"/>
          </a:xfrm>
          <a:prstGeom prst="rect">
            <a:avLst/>
          </a:prstGeom>
        </p:spPr>
      </p:pic>
      <p:pic>
        <p:nvPicPr>
          <p:cNvPr id="516" name="Рисунок 51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3513191" y="1813467"/>
            <a:ext cx="327158" cy="460359"/>
          </a:xfrm>
          <a:prstGeom prst="rect">
            <a:avLst/>
          </a:prstGeom>
        </p:spPr>
      </p:pic>
      <p:pic>
        <p:nvPicPr>
          <p:cNvPr id="517" name="Рисунок 51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4939473" y="1804823"/>
            <a:ext cx="327158" cy="460359"/>
          </a:xfrm>
          <a:prstGeom prst="rect">
            <a:avLst/>
          </a:prstGeom>
        </p:spPr>
      </p:pic>
      <p:pic>
        <p:nvPicPr>
          <p:cNvPr id="518" name="Рисунок 517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6345305" y="1811349"/>
            <a:ext cx="327158" cy="460359"/>
          </a:xfrm>
          <a:prstGeom prst="rect">
            <a:avLst/>
          </a:prstGeom>
        </p:spPr>
      </p:pic>
      <p:pic>
        <p:nvPicPr>
          <p:cNvPr id="519" name="Рисунок 518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7769592" y="1811349"/>
            <a:ext cx="327158" cy="460359"/>
          </a:xfrm>
          <a:prstGeom prst="rect">
            <a:avLst/>
          </a:prstGeom>
        </p:spPr>
      </p:pic>
      <p:pic>
        <p:nvPicPr>
          <p:cNvPr id="520" name="Рисунок 519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10735352" y="1811339"/>
            <a:ext cx="327158" cy="460359"/>
          </a:xfrm>
          <a:prstGeom prst="rect">
            <a:avLst/>
          </a:prstGeom>
        </p:spPr>
      </p:pic>
      <p:sp>
        <p:nvSpPr>
          <p:cNvPr id="521" name="TextBox 520"/>
          <p:cNvSpPr txBox="1"/>
          <p:nvPr/>
        </p:nvSpPr>
        <p:spPr>
          <a:xfrm flipH="1">
            <a:off x="3113194" y="108456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УП№1</a:t>
            </a:r>
          </a:p>
        </p:txBody>
      </p:sp>
      <p:sp>
        <p:nvSpPr>
          <p:cNvPr id="522" name="TextBox 521"/>
          <p:cNvSpPr txBox="1"/>
          <p:nvPr/>
        </p:nvSpPr>
        <p:spPr>
          <a:xfrm flipH="1">
            <a:off x="4536165" y="1084565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УП№2</a:t>
            </a:r>
          </a:p>
        </p:txBody>
      </p:sp>
      <p:sp>
        <p:nvSpPr>
          <p:cNvPr id="523" name="TextBox 522"/>
          <p:cNvSpPr txBox="1"/>
          <p:nvPr/>
        </p:nvSpPr>
        <p:spPr>
          <a:xfrm flipH="1">
            <a:off x="5958160" y="108456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№3</a:t>
            </a:r>
          </a:p>
        </p:txBody>
      </p:sp>
      <p:sp>
        <p:nvSpPr>
          <p:cNvPr id="524" name="TextBox 523"/>
          <p:cNvSpPr txBox="1"/>
          <p:nvPr/>
        </p:nvSpPr>
        <p:spPr>
          <a:xfrm flipH="1">
            <a:off x="7346667" y="108456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№4</a:t>
            </a:r>
          </a:p>
        </p:txBody>
      </p:sp>
      <p:sp>
        <p:nvSpPr>
          <p:cNvPr id="525" name="TextBox 524"/>
          <p:cNvSpPr txBox="1"/>
          <p:nvPr/>
        </p:nvSpPr>
        <p:spPr>
          <a:xfrm flipH="1">
            <a:off x="10332995" y="1085302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№8</a:t>
            </a:r>
          </a:p>
        </p:txBody>
      </p:sp>
      <p:sp>
        <p:nvSpPr>
          <p:cNvPr id="526" name="TextBox 525"/>
          <p:cNvSpPr txBox="1"/>
          <p:nvPr/>
        </p:nvSpPr>
        <p:spPr>
          <a:xfrm flipH="1">
            <a:off x="3113194" y="2360915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УП№1</a:t>
            </a:r>
          </a:p>
        </p:txBody>
      </p:sp>
      <p:sp>
        <p:nvSpPr>
          <p:cNvPr id="527" name="TextBox 526"/>
          <p:cNvSpPr txBox="1"/>
          <p:nvPr/>
        </p:nvSpPr>
        <p:spPr>
          <a:xfrm flipH="1">
            <a:off x="4536165" y="236091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УП№2</a:t>
            </a:r>
          </a:p>
        </p:txBody>
      </p:sp>
      <p:sp>
        <p:nvSpPr>
          <p:cNvPr id="528" name="TextBox 527"/>
          <p:cNvSpPr txBox="1"/>
          <p:nvPr/>
        </p:nvSpPr>
        <p:spPr>
          <a:xfrm flipH="1">
            <a:off x="5958160" y="2360913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№3</a:t>
            </a:r>
          </a:p>
        </p:txBody>
      </p:sp>
      <p:sp>
        <p:nvSpPr>
          <p:cNvPr id="529" name="TextBox 528"/>
          <p:cNvSpPr txBox="1"/>
          <p:nvPr/>
        </p:nvSpPr>
        <p:spPr>
          <a:xfrm flipH="1">
            <a:off x="7364955" y="2360913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№4</a:t>
            </a:r>
          </a:p>
        </p:txBody>
      </p:sp>
      <p:sp>
        <p:nvSpPr>
          <p:cNvPr id="530" name="TextBox 529"/>
          <p:cNvSpPr txBox="1"/>
          <p:nvPr/>
        </p:nvSpPr>
        <p:spPr>
          <a:xfrm flipH="1">
            <a:off x="10332995" y="2361651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№8</a:t>
            </a:r>
          </a:p>
        </p:txBody>
      </p:sp>
      <p:sp>
        <p:nvSpPr>
          <p:cNvPr id="531" name="TextBox 530"/>
          <p:cNvSpPr txBox="1"/>
          <p:nvPr/>
        </p:nvSpPr>
        <p:spPr>
          <a:xfrm flipH="1">
            <a:off x="3077343" y="485425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УП№1</a:t>
            </a:r>
          </a:p>
        </p:txBody>
      </p:sp>
      <p:sp>
        <p:nvSpPr>
          <p:cNvPr id="532" name="TextBox 531"/>
          <p:cNvSpPr txBox="1"/>
          <p:nvPr/>
        </p:nvSpPr>
        <p:spPr>
          <a:xfrm flipH="1">
            <a:off x="4500314" y="4854253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УП№2</a:t>
            </a:r>
          </a:p>
        </p:txBody>
      </p:sp>
      <p:sp>
        <p:nvSpPr>
          <p:cNvPr id="533" name="TextBox 532"/>
          <p:cNvSpPr txBox="1"/>
          <p:nvPr/>
        </p:nvSpPr>
        <p:spPr>
          <a:xfrm flipH="1">
            <a:off x="10297144" y="4854990"/>
            <a:ext cx="444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ТС</a:t>
            </a:r>
          </a:p>
        </p:txBody>
      </p:sp>
      <p:sp>
        <p:nvSpPr>
          <p:cNvPr id="534" name="TextBox 533"/>
          <p:cNvSpPr txBox="1"/>
          <p:nvPr/>
        </p:nvSpPr>
        <p:spPr>
          <a:xfrm flipH="1">
            <a:off x="2957314" y="373467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ТП№1</a:t>
            </a:r>
          </a:p>
        </p:txBody>
      </p:sp>
      <p:sp>
        <p:nvSpPr>
          <p:cNvPr id="535" name="TextBox 534"/>
          <p:cNvSpPr txBox="1"/>
          <p:nvPr/>
        </p:nvSpPr>
        <p:spPr>
          <a:xfrm flipH="1">
            <a:off x="4784468" y="376062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ТП№2</a:t>
            </a:r>
          </a:p>
        </p:txBody>
      </p:sp>
      <p:sp>
        <p:nvSpPr>
          <p:cNvPr id="536" name="TextBox 535"/>
          <p:cNvSpPr txBox="1"/>
          <p:nvPr/>
        </p:nvSpPr>
        <p:spPr>
          <a:xfrm flipH="1">
            <a:off x="6691719" y="376062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ТП№3</a:t>
            </a:r>
          </a:p>
        </p:txBody>
      </p:sp>
      <p:sp>
        <p:nvSpPr>
          <p:cNvPr id="537" name="TextBox 536"/>
          <p:cNvSpPr txBox="1"/>
          <p:nvPr/>
        </p:nvSpPr>
        <p:spPr>
          <a:xfrm flipH="1">
            <a:off x="10110548" y="375296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ТП№8</a:t>
            </a:r>
          </a:p>
        </p:txBody>
      </p:sp>
      <p:sp>
        <p:nvSpPr>
          <p:cNvPr id="538" name="TextBox 537"/>
          <p:cNvSpPr txBox="1"/>
          <p:nvPr/>
        </p:nvSpPr>
        <p:spPr>
          <a:xfrm flipH="1">
            <a:off x="5992103" y="4984368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ТП№3</a:t>
            </a:r>
          </a:p>
        </p:txBody>
      </p:sp>
      <p:sp>
        <p:nvSpPr>
          <p:cNvPr id="539" name="TextBox 538"/>
          <p:cNvSpPr txBox="1"/>
          <p:nvPr/>
        </p:nvSpPr>
        <p:spPr>
          <a:xfrm flipH="1">
            <a:off x="7753665" y="4984368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ТП№4</a:t>
            </a:r>
          </a:p>
        </p:txBody>
      </p:sp>
      <p:pic>
        <p:nvPicPr>
          <p:cNvPr id="213" name="Рисунок 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368537" y="6429231"/>
            <a:ext cx="0" cy="281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/>
          <p:cNvCxnSpPr/>
          <p:nvPr/>
        </p:nvCxnSpPr>
        <p:spPr>
          <a:xfrm>
            <a:off x="10714083" y="6429231"/>
            <a:ext cx="0" cy="281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433993" y="6574259"/>
            <a:ext cx="8205246" cy="2494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 flipH="1">
            <a:off x="6333585" y="6316298"/>
            <a:ext cx="6790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1200 м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17" name="Схема включения «Тромбон СДС»"/>
          <p:cNvSpPr txBox="1"/>
          <p:nvPr/>
        </p:nvSpPr>
        <p:spPr>
          <a:xfrm>
            <a:off x="396042" y="9978"/>
            <a:ext cx="9125745" cy="1013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50" dirty="0" smtClean="0"/>
              <a:t>Структурная схема подключений в системе «Тромбон СОРС-Мед</a:t>
            </a:r>
            <a:r>
              <a:rPr lang="ru-RU" sz="3600" dirty="0" smtClean="0"/>
              <a:t>»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974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6839" y="1193466"/>
            <a:ext cx="115853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Двустороннее </a:t>
            </a:r>
            <a:r>
              <a:rPr lang="ru-RU" sz="1600" dirty="0">
                <a:latin typeface="Montserrat" panose="00000500000000000000" pitchFamily="2" charset="-52"/>
              </a:rPr>
              <a:t>переговорное вызывное устройство, предназначен для установки в многоместной палате </a:t>
            </a:r>
            <a:r>
              <a:rPr lang="ru-RU" sz="1600" dirty="0" smtClean="0">
                <a:latin typeface="Montserrat" panose="00000500000000000000" pitchFamily="2" charset="-52"/>
              </a:rPr>
              <a:t>для </a:t>
            </a:r>
            <a:r>
              <a:rPr lang="ru-RU" sz="1600" dirty="0">
                <a:latin typeface="Montserrat" panose="00000500000000000000" pitchFamily="2" charset="-52"/>
              </a:rPr>
              <a:t>обеспечения независимого экстренного вызова медсестры каждым </a:t>
            </a:r>
            <a:r>
              <a:rPr lang="ru-RU" sz="1600" dirty="0" smtClean="0">
                <a:latin typeface="Montserrat" panose="00000500000000000000" pitchFamily="2" charset="-52"/>
              </a:rPr>
              <a:t>пациентом с помощью вызывных сигнализаторов, </a:t>
            </a:r>
            <a:r>
              <a:rPr lang="ru-RU" sz="1600" dirty="0">
                <a:latin typeface="Montserrat" panose="00000500000000000000" pitchFamily="2" charset="-52"/>
              </a:rPr>
              <a:t>а также обеспечения </a:t>
            </a:r>
            <a:r>
              <a:rPr lang="ru-RU" sz="1600" dirty="0" smtClean="0">
                <a:latin typeface="Montserrat" panose="00000500000000000000" pitchFamily="2" charset="-52"/>
              </a:rPr>
              <a:t>двухсторонней </a:t>
            </a:r>
            <a:r>
              <a:rPr lang="ru-RU" sz="1600" dirty="0">
                <a:latin typeface="Montserrat" panose="00000500000000000000" pitchFamily="2" charset="-52"/>
              </a:rPr>
              <a:t>голосовой связи между пациентами и </a:t>
            </a:r>
            <a:r>
              <a:rPr lang="ru-RU" sz="1600" dirty="0" smtClean="0">
                <a:latin typeface="Montserrat" panose="00000500000000000000" pitchFamily="2" charset="-52"/>
              </a:rPr>
              <a:t>медсестрой.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368517" y="4745388"/>
            <a:ext cx="1428128" cy="1232453"/>
            <a:chOff x="9085276" y="2446749"/>
            <a:chExt cx="1428128" cy="123245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9085277" y="2446749"/>
              <a:ext cx="1428127" cy="1232453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9085276" y="2446749"/>
              <a:ext cx="1428127" cy="12181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0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61" name="Фигура, имеющая форму буквы L 60"/>
          <p:cNvSpPr/>
          <p:nvPr/>
        </p:nvSpPr>
        <p:spPr>
          <a:xfrm flipH="1">
            <a:off x="3821350" y="4356885"/>
            <a:ext cx="537888" cy="995021"/>
          </a:xfrm>
          <a:prstGeom prst="corner">
            <a:avLst>
              <a:gd name="adj1" fmla="val 11433"/>
              <a:gd name="adj2" fmla="val 9924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Montserrat" panose="00000500000000000000" pitchFamily="2" charset="-52"/>
            </a:endParaRP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3902290" y="3251983"/>
            <a:ext cx="892930" cy="1104901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942109" y="5917534"/>
            <a:ext cx="14264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От Тромбон СОРС-ЛБС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805605" y="5870119"/>
            <a:ext cx="1659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К следующему устройству Тромбон СОРС-Мед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481674" y="5766097"/>
            <a:ext cx="883542" cy="662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3796644" y="5766097"/>
            <a:ext cx="883542" cy="662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6227932" y="2681059"/>
            <a:ext cx="250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СОРС-Мед-УП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916584" y="5568076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953459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028149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103933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178624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7953458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8028149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8103932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8178624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7916584" y="5866387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953459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28149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8103933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178624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cxnSp>
        <p:nvCxnSpPr>
          <p:cNvPr id="83" name="Прямая соединительная линия 82"/>
          <p:cNvCxnSpPr/>
          <p:nvPr/>
        </p:nvCxnSpPr>
        <p:spPr>
          <a:xfrm>
            <a:off x="7953458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8028149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8103932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8178624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7854606" y="5406845"/>
            <a:ext cx="5453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+  - А В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854606" y="5914905"/>
            <a:ext cx="5453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+  - А В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8730972" y="5568076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8767847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842537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8918321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8993012" y="5568076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8767846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8842537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8918320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8993012" y="5595635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>
            <a:off x="8730972" y="5866387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8767847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842537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8918321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993012" y="5866387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8767846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8842537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8918320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8993012" y="5935794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8358855" y="5406247"/>
            <a:ext cx="9428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ПС+ ПС- С+ С-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8668994" y="5914905"/>
            <a:ext cx="5453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+  - А В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grpSp>
        <p:nvGrpSpPr>
          <p:cNvPr id="109" name="Группа 108"/>
          <p:cNvGrpSpPr/>
          <p:nvPr/>
        </p:nvGrpSpPr>
        <p:grpSpPr>
          <a:xfrm>
            <a:off x="6901961" y="3036426"/>
            <a:ext cx="981830" cy="1327090"/>
            <a:chOff x="1529153" y="3256310"/>
            <a:chExt cx="981830" cy="1327090"/>
          </a:xfrm>
        </p:grpSpPr>
        <p:pic>
          <p:nvPicPr>
            <p:cNvPr id="110" name="Рисунок 10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04" t="23056" r="29444" b="34518"/>
            <a:stretch/>
          </p:blipFill>
          <p:spPr>
            <a:xfrm>
              <a:off x="1529153" y="3256310"/>
              <a:ext cx="981830" cy="1327090"/>
            </a:xfrm>
            <a:prstGeom prst="rect">
              <a:avLst/>
            </a:prstGeom>
          </p:spPr>
        </p:pic>
        <p:sp>
          <p:nvSpPr>
            <p:cNvPr id="111" name="Скругленный прямоугольник 110"/>
            <p:cNvSpPr/>
            <p:nvPr/>
          </p:nvSpPr>
          <p:spPr>
            <a:xfrm>
              <a:off x="1603375" y="3275300"/>
              <a:ext cx="892175" cy="1308100"/>
            </a:xfrm>
            <a:prstGeom prst="roundRect">
              <a:avLst>
                <a:gd name="adj" fmla="val 8126"/>
              </a:avLst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latin typeface="Montserrat" panose="00000500000000000000" pitchFamily="2" charset="-52"/>
              </a:endParaRPr>
            </a:p>
          </p:txBody>
        </p:sp>
      </p:grpSp>
      <p:sp>
        <p:nvSpPr>
          <p:cNvPr id="112" name="Фигура, имеющая форму буквы L 111"/>
          <p:cNvSpPr/>
          <p:nvPr/>
        </p:nvSpPr>
        <p:spPr>
          <a:xfrm>
            <a:off x="7343924" y="4363516"/>
            <a:ext cx="542595" cy="1374285"/>
          </a:xfrm>
          <a:prstGeom prst="corner">
            <a:avLst>
              <a:gd name="adj1" fmla="val 11433"/>
              <a:gd name="adj2" fmla="val 9924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Фигура, имеющая форму буквы L 112"/>
          <p:cNvSpPr/>
          <p:nvPr/>
        </p:nvSpPr>
        <p:spPr>
          <a:xfrm flipH="1">
            <a:off x="9133473" y="4356885"/>
            <a:ext cx="537888" cy="1380915"/>
          </a:xfrm>
          <a:prstGeom prst="corner">
            <a:avLst>
              <a:gd name="adj1" fmla="val 11433"/>
              <a:gd name="adj2" fmla="val 9924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единительная линия 113"/>
          <p:cNvCxnSpPr/>
          <p:nvPr/>
        </p:nvCxnSpPr>
        <p:spPr>
          <a:xfrm flipH="1" flipV="1">
            <a:off x="7886519" y="5707562"/>
            <a:ext cx="983832" cy="655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flipV="1">
            <a:off x="7974435" y="5821115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V="1">
            <a:off x="8051008" y="5568075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 flipV="1">
            <a:off x="8124691" y="5575843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flipV="1">
            <a:off x="8201483" y="5575844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flipV="1">
            <a:off x="8789855" y="5575842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V="1">
            <a:off x="8865396" y="5575842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 flipV="1">
            <a:off x="8938847" y="5714119"/>
            <a:ext cx="191966" cy="1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8941179" y="5568076"/>
            <a:ext cx="282" cy="14276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 flipV="1">
            <a:off x="9015871" y="5575841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Рисунок 1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9224896" y="3251984"/>
            <a:ext cx="892930" cy="1104901"/>
          </a:xfrm>
          <a:prstGeom prst="rect">
            <a:avLst/>
          </a:prstGeom>
        </p:spPr>
      </p:pic>
      <p:cxnSp>
        <p:nvCxnSpPr>
          <p:cNvPr id="125" name="Прямая соединительная линия 124"/>
          <p:cNvCxnSpPr/>
          <p:nvPr/>
        </p:nvCxnSpPr>
        <p:spPr>
          <a:xfrm flipH="1" flipV="1">
            <a:off x="7883927" y="5821114"/>
            <a:ext cx="317556" cy="304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 flipH="1" flipV="1">
            <a:off x="8784593" y="5821349"/>
            <a:ext cx="346528" cy="304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flipV="1">
            <a:off x="8051008" y="5821115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flipV="1">
            <a:off x="8124691" y="5821114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 flipV="1">
            <a:off x="8201483" y="5821114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V="1">
            <a:off x="8788823" y="5821115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flipV="1">
            <a:off x="8865396" y="5821115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flipV="1">
            <a:off x="8939079" y="5821114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V="1">
            <a:off x="9015871" y="5821114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6227932" y="5894550"/>
            <a:ext cx="1504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От Тромбон СОРС-ЛБС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8668994" y="2681059"/>
            <a:ext cx="2450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СОРС-Мед-СО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136" name="Рисунок 13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66221" r="38091" b="12084"/>
          <a:stretch/>
        </p:blipFill>
        <p:spPr>
          <a:xfrm>
            <a:off x="7385890" y="4363515"/>
            <a:ext cx="778969" cy="678613"/>
          </a:xfrm>
          <a:prstGeom prst="rect">
            <a:avLst/>
          </a:prstGeom>
        </p:spPr>
      </p:pic>
      <p:sp>
        <p:nvSpPr>
          <p:cNvPr id="137" name="Прямоугольник 136"/>
          <p:cNvSpPr/>
          <p:nvPr/>
        </p:nvSpPr>
        <p:spPr>
          <a:xfrm>
            <a:off x="7002978" y="5789947"/>
            <a:ext cx="883542" cy="662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9130813" y="5791265"/>
            <a:ext cx="883542" cy="662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9233042" y="5870119"/>
            <a:ext cx="1743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К следующему устройству Тромбон СОРС-Мед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40" name="Скругленный прямоугольник 139"/>
          <p:cNvSpPr/>
          <p:nvPr/>
        </p:nvSpPr>
        <p:spPr>
          <a:xfrm>
            <a:off x="7776883" y="5430716"/>
            <a:ext cx="1447800" cy="66929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141" name="Скругленный прямоугольник 140"/>
          <p:cNvSpPr/>
          <p:nvPr/>
        </p:nvSpPr>
        <p:spPr>
          <a:xfrm>
            <a:off x="7805854" y="5461058"/>
            <a:ext cx="1389857" cy="6086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latin typeface="Montserrat" panose="00000500000000000000" pitchFamily="2" charset="-52"/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7000249" y="5789947"/>
            <a:ext cx="883542" cy="662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TextBox 142"/>
          <p:cNvSpPr txBox="1"/>
          <p:nvPr/>
        </p:nvSpPr>
        <p:spPr>
          <a:xfrm>
            <a:off x="1887618" y="4409874"/>
            <a:ext cx="2389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СОРС-Мед-ТП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3446778" y="2698222"/>
            <a:ext cx="2466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СОРС-Мед-СО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7405444" y="5152435"/>
            <a:ext cx="23320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Montserrat" panose="00000500000000000000" pitchFamily="2" charset="-52"/>
              </a:rPr>
              <a:t>Тромбон </a:t>
            </a:r>
            <a:r>
              <a:rPr lang="ru-RU" sz="1300" dirty="0" smtClean="0">
                <a:latin typeface="Montserrat" panose="00000500000000000000" pitchFamily="2" charset="-52"/>
              </a:rPr>
              <a:t>СОРС-Мед-КР </a:t>
            </a:r>
            <a:endParaRPr lang="ru-RU" sz="1300" dirty="0">
              <a:latin typeface="Montserrat" panose="00000500000000000000" pitchFamily="2" charset="-52"/>
            </a:endParaRPr>
          </a:p>
        </p:txBody>
      </p:sp>
      <p:sp>
        <p:nvSpPr>
          <p:cNvPr id="146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47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49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0" name="Схема включения «Тромбон СДС»"/>
          <p:cNvSpPr txBox="1"/>
          <p:nvPr/>
        </p:nvSpPr>
        <p:spPr>
          <a:xfrm>
            <a:off x="446839" y="146015"/>
            <a:ext cx="9125745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Светильник ориентирующий </a:t>
            </a:r>
            <a:br>
              <a:rPr lang="ru-RU" sz="3300" dirty="0" smtClean="0"/>
            </a:br>
            <a:r>
              <a:rPr lang="ru-RU" sz="3300" dirty="0" smtClean="0"/>
              <a:t>«Тромбон СОРС-Мед-СО»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59146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1" name="Прямая соединительная линия 290"/>
          <p:cNvCxnSpPr/>
          <p:nvPr/>
        </p:nvCxnSpPr>
        <p:spPr>
          <a:xfrm flipV="1">
            <a:off x="3857101" y="5206638"/>
            <a:ext cx="0" cy="23506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Прямая соединительная линия 289"/>
          <p:cNvCxnSpPr/>
          <p:nvPr/>
        </p:nvCxnSpPr>
        <p:spPr>
          <a:xfrm flipV="1">
            <a:off x="4795078" y="5220400"/>
            <a:ext cx="0" cy="23506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Прямая соединительная линия 280"/>
          <p:cNvCxnSpPr/>
          <p:nvPr/>
        </p:nvCxnSpPr>
        <p:spPr>
          <a:xfrm flipV="1">
            <a:off x="6749246" y="5206638"/>
            <a:ext cx="0" cy="23506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Прямая соединительная линия 270"/>
          <p:cNvCxnSpPr/>
          <p:nvPr/>
        </p:nvCxnSpPr>
        <p:spPr>
          <a:xfrm>
            <a:off x="5811269" y="5432003"/>
            <a:ext cx="937977" cy="970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Прямая соединительная линия 268"/>
          <p:cNvCxnSpPr/>
          <p:nvPr/>
        </p:nvCxnSpPr>
        <p:spPr>
          <a:xfrm>
            <a:off x="3570202" y="2826937"/>
            <a:ext cx="2005051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Прямая соединительная линия 269"/>
          <p:cNvCxnSpPr/>
          <p:nvPr/>
        </p:nvCxnSpPr>
        <p:spPr>
          <a:xfrm flipV="1">
            <a:off x="5572729" y="2593236"/>
            <a:ext cx="0" cy="23506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" name="Рисунок 20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50" r="899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6666" r="23437" b="27778"/>
          <a:stretch/>
        </p:blipFill>
        <p:spPr>
          <a:xfrm>
            <a:off x="453057" y="4708166"/>
            <a:ext cx="1537449" cy="1411821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"/>
          <a:srcRect l="23001" t="18884" r="29011" b="14708"/>
          <a:stretch/>
        </p:blipFill>
        <p:spPr>
          <a:xfrm>
            <a:off x="367213" y="2253548"/>
            <a:ext cx="1995168" cy="1972104"/>
          </a:xfrm>
          <a:prstGeom prst="rect">
            <a:avLst/>
          </a:prstGeom>
        </p:spPr>
      </p:pic>
      <p:cxnSp>
        <p:nvCxnSpPr>
          <p:cNvPr id="108" name="Соединитель: уступ 84"/>
          <p:cNvCxnSpPr/>
          <p:nvPr/>
        </p:nvCxnSpPr>
        <p:spPr>
          <a:xfrm rot="5400000">
            <a:off x="1307841" y="4842625"/>
            <a:ext cx="1571315" cy="337364"/>
          </a:xfrm>
          <a:prstGeom prst="bentConnector3">
            <a:avLst>
              <a:gd name="adj1" fmla="val 101056"/>
            </a:avLst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 flipH="1">
            <a:off x="1877456" y="5795072"/>
            <a:ext cx="701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Montserrat" panose="00000500000000000000" pitchFamily="2" charset="-52"/>
              </a:rPr>
              <a:t>RS-485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10" name="Прямая со стрелкой 109"/>
          <p:cNvCxnSpPr/>
          <p:nvPr/>
        </p:nvCxnSpPr>
        <p:spPr>
          <a:xfrm flipV="1">
            <a:off x="463080" y="4239975"/>
            <a:ext cx="0" cy="6230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 flipH="1">
            <a:off x="464729" y="4435194"/>
            <a:ext cx="456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Montserrat" panose="00000500000000000000" pitchFamily="2" charset="-52"/>
              </a:rPr>
              <a:t>2</a:t>
            </a:r>
            <a:r>
              <a:rPr lang="ru-RU" sz="1000" dirty="0" smtClean="0">
                <a:latin typeface="Montserrat" panose="00000500000000000000" pitchFamily="2" charset="-52"/>
              </a:rPr>
              <a:t>3</a:t>
            </a:r>
            <a:r>
              <a:rPr lang="en-GB" sz="1000" dirty="0" smtClean="0">
                <a:latin typeface="Montserrat" panose="00000500000000000000" pitchFamily="2" charset="-52"/>
              </a:rPr>
              <a:t>0</a:t>
            </a:r>
            <a:r>
              <a:rPr lang="ru-RU" sz="1000" dirty="0">
                <a:latin typeface="Montserrat" panose="00000500000000000000" pitchFamily="2" charset="-52"/>
              </a:rPr>
              <a:t>В</a:t>
            </a:r>
          </a:p>
        </p:txBody>
      </p:sp>
      <p:sp>
        <p:nvSpPr>
          <p:cNvPr id="112" name="TextBox 111"/>
          <p:cNvSpPr txBox="1"/>
          <p:nvPr/>
        </p:nvSpPr>
        <p:spPr>
          <a:xfrm flipH="1">
            <a:off x="680045" y="5301455"/>
            <a:ext cx="1209933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СОРС-Мед-ПМ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cxnSp>
        <p:nvCxnSpPr>
          <p:cNvPr id="113" name="Соединитель: уступ 35"/>
          <p:cNvCxnSpPr/>
          <p:nvPr/>
        </p:nvCxnSpPr>
        <p:spPr>
          <a:xfrm flipV="1">
            <a:off x="2387005" y="1703510"/>
            <a:ext cx="863244" cy="82082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Соединитель: уступ 228"/>
          <p:cNvCxnSpPr/>
          <p:nvPr/>
        </p:nvCxnSpPr>
        <p:spPr>
          <a:xfrm>
            <a:off x="2371676" y="3974759"/>
            <a:ext cx="820976" cy="149890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Группа 114"/>
          <p:cNvGrpSpPr/>
          <p:nvPr/>
        </p:nvGrpSpPr>
        <p:grpSpPr>
          <a:xfrm>
            <a:off x="1322997" y="4233988"/>
            <a:ext cx="871119" cy="657492"/>
            <a:chOff x="951560" y="3738995"/>
            <a:chExt cx="871119" cy="657492"/>
          </a:xfrm>
        </p:grpSpPr>
        <p:sp>
          <p:nvSpPr>
            <p:cNvPr id="116" name="TextBox 115"/>
            <p:cNvSpPr txBox="1"/>
            <p:nvPr/>
          </p:nvSpPr>
          <p:spPr>
            <a:xfrm flipH="1">
              <a:off x="951560" y="3868823"/>
              <a:ext cx="871119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RS-485 </a:t>
              </a:r>
              <a:endParaRPr lang="ru-RU" sz="1000" dirty="0">
                <a:latin typeface="Montserrat" panose="00000500000000000000" pitchFamily="2" charset="-52"/>
              </a:endParaRPr>
            </a:p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к ЛБС n-1</a:t>
              </a:r>
              <a:endParaRPr lang="ru-RU" sz="1000" dirty="0">
                <a:latin typeface="Montserrat" panose="00000500000000000000" pitchFamily="2" charset="-52"/>
              </a:endParaRPr>
            </a:p>
          </p:txBody>
        </p:sp>
        <p:cxnSp>
          <p:nvCxnSpPr>
            <p:cNvPr id="117" name="Прямая со стрелкой 116"/>
            <p:cNvCxnSpPr/>
            <p:nvPr/>
          </p:nvCxnSpPr>
          <p:spPr>
            <a:xfrm>
              <a:off x="994293" y="3738995"/>
              <a:ext cx="2640" cy="657492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8" name="Группа 117"/>
          <p:cNvGrpSpPr/>
          <p:nvPr/>
        </p:nvGrpSpPr>
        <p:grpSpPr>
          <a:xfrm>
            <a:off x="396765" y="2871578"/>
            <a:ext cx="816112" cy="425581"/>
            <a:chOff x="229318" y="2738171"/>
            <a:chExt cx="816112" cy="425581"/>
          </a:xfrm>
        </p:grpSpPr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69137" y="2878373"/>
              <a:ext cx="83255" cy="11463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flipH="1">
              <a:off x="469137" y="3023382"/>
              <a:ext cx="4130" cy="11522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230953" y="2772888"/>
              <a:ext cx="243488" cy="12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229318" y="3131808"/>
              <a:ext cx="2377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Овал 122"/>
            <p:cNvSpPr/>
            <p:nvPr/>
          </p:nvSpPr>
          <p:spPr>
            <a:xfrm rot="5400000" flipV="1">
              <a:off x="228585" y="2740540"/>
              <a:ext cx="69433" cy="6469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Овал 123"/>
            <p:cNvSpPr/>
            <p:nvPr/>
          </p:nvSpPr>
          <p:spPr>
            <a:xfrm rot="5400000">
              <a:off x="230539" y="3098642"/>
              <a:ext cx="63889" cy="663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5" name="Прямая соединительная линия 124"/>
            <p:cNvCxnSpPr/>
            <p:nvPr/>
          </p:nvCxnSpPr>
          <p:spPr>
            <a:xfrm flipH="1">
              <a:off x="471202" y="2772888"/>
              <a:ext cx="1044" cy="1075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/>
            <p:cNvSpPr txBox="1"/>
            <p:nvPr/>
          </p:nvSpPr>
          <p:spPr>
            <a:xfrm>
              <a:off x="599874" y="2824668"/>
              <a:ext cx="445556" cy="2462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bg1"/>
                  </a:solidFill>
                </a:rPr>
                <a:t>Пуск</a:t>
              </a:r>
              <a:endParaRPr lang="ru-RU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396043" y="3386038"/>
            <a:ext cx="1385036" cy="425581"/>
            <a:chOff x="218819" y="2891045"/>
            <a:chExt cx="1385036" cy="425581"/>
          </a:xfrm>
        </p:grpSpPr>
        <p:cxnSp>
          <p:nvCxnSpPr>
            <p:cNvPr id="128" name="Прямая соединительная линия 127"/>
            <p:cNvCxnSpPr/>
            <p:nvPr/>
          </p:nvCxnSpPr>
          <p:spPr>
            <a:xfrm>
              <a:off x="458638" y="3031247"/>
              <a:ext cx="83255" cy="11463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 flipH="1">
              <a:off x="458638" y="3176256"/>
              <a:ext cx="4130" cy="11522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220454" y="2925762"/>
              <a:ext cx="243488" cy="12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218819" y="3284682"/>
              <a:ext cx="2377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Овал 131"/>
            <p:cNvSpPr/>
            <p:nvPr/>
          </p:nvSpPr>
          <p:spPr>
            <a:xfrm rot="5400000" flipV="1">
              <a:off x="218086" y="2893414"/>
              <a:ext cx="69433" cy="6469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 rot="5400000">
              <a:off x="220040" y="3251516"/>
              <a:ext cx="63889" cy="663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4" name="Прямая соединительная линия 133"/>
            <p:cNvCxnSpPr/>
            <p:nvPr/>
          </p:nvCxnSpPr>
          <p:spPr>
            <a:xfrm flipH="1">
              <a:off x="460703" y="2925762"/>
              <a:ext cx="1044" cy="1075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/>
            <p:cNvSpPr txBox="1"/>
            <p:nvPr/>
          </p:nvSpPr>
          <p:spPr>
            <a:xfrm>
              <a:off x="589374" y="2977542"/>
              <a:ext cx="1014481" cy="2462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bg1"/>
                  </a:solidFill>
                </a:rPr>
                <a:t>Неисправность</a:t>
              </a:r>
              <a:endParaRPr lang="ru-RU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6" name="Группа 135"/>
          <p:cNvGrpSpPr/>
          <p:nvPr/>
        </p:nvGrpSpPr>
        <p:grpSpPr>
          <a:xfrm>
            <a:off x="1322998" y="1586610"/>
            <a:ext cx="909152" cy="657492"/>
            <a:chOff x="951561" y="3738995"/>
            <a:chExt cx="909152" cy="657492"/>
          </a:xfrm>
        </p:grpSpPr>
        <p:sp>
          <p:nvSpPr>
            <p:cNvPr id="137" name="TextBox 136"/>
            <p:cNvSpPr txBox="1"/>
            <p:nvPr/>
          </p:nvSpPr>
          <p:spPr>
            <a:xfrm flipH="1">
              <a:off x="951561" y="3868823"/>
              <a:ext cx="909152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RS-485 </a:t>
              </a:r>
              <a:endParaRPr lang="ru-RU" sz="1000" dirty="0">
                <a:latin typeface="Montserrat" panose="00000500000000000000" pitchFamily="2" charset="-52"/>
              </a:endParaRPr>
            </a:p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к ЛБС n-1</a:t>
              </a:r>
              <a:endParaRPr lang="ru-RU" sz="1000" dirty="0">
                <a:latin typeface="Montserrat" panose="00000500000000000000" pitchFamily="2" charset="-52"/>
              </a:endParaRPr>
            </a:p>
          </p:txBody>
        </p:sp>
        <p:cxnSp>
          <p:nvCxnSpPr>
            <p:cNvPr id="138" name="Прямая со стрелкой 137"/>
            <p:cNvCxnSpPr/>
            <p:nvPr/>
          </p:nvCxnSpPr>
          <p:spPr>
            <a:xfrm>
              <a:off x="994293" y="3738995"/>
              <a:ext cx="2640" cy="657492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52" name="TextBox 151"/>
          <p:cNvSpPr txBox="1"/>
          <p:nvPr/>
        </p:nvSpPr>
        <p:spPr>
          <a:xfrm flipH="1">
            <a:off x="2299208" y="3717569"/>
            <a:ext cx="663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</a:t>
            </a:r>
            <a:r>
              <a:rPr lang="ru-RU" sz="1000" dirty="0" smtClean="0">
                <a:latin typeface="Montserrat" panose="00000500000000000000" pitchFamily="2" charset="-52"/>
              </a:rPr>
              <a:t>1</a:t>
            </a: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72" name="Прямая со стрелкой 171"/>
          <p:cNvCxnSpPr/>
          <p:nvPr/>
        </p:nvCxnSpPr>
        <p:spPr>
          <a:xfrm flipH="1">
            <a:off x="2378421" y="3534004"/>
            <a:ext cx="615929" cy="4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1" name="Рисунок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10" y="3785951"/>
            <a:ext cx="414223" cy="367456"/>
          </a:xfrm>
          <a:prstGeom prst="rect">
            <a:avLst/>
          </a:prstGeom>
        </p:spPr>
      </p:pic>
      <p:pic>
        <p:nvPicPr>
          <p:cNvPr id="202" name="Рисунок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6329" y="3785951"/>
            <a:ext cx="414223" cy="367456"/>
          </a:xfrm>
          <a:prstGeom prst="rect">
            <a:avLst/>
          </a:prstGeom>
        </p:spPr>
      </p:pic>
      <p:cxnSp>
        <p:nvCxnSpPr>
          <p:cNvPr id="409" name="Прямая со стрелкой 408"/>
          <p:cNvCxnSpPr/>
          <p:nvPr/>
        </p:nvCxnSpPr>
        <p:spPr>
          <a:xfrm flipH="1">
            <a:off x="2362381" y="2958075"/>
            <a:ext cx="6319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5" name="TextBox 504"/>
          <p:cNvSpPr txBox="1"/>
          <p:nvPr/>
        </p:nvSpPr>
        <p:spPr>
          <a:xfrm flipH="1">
            <a:off x="2290745" y="3251710"/>
            <a:ext cx="678623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2</a:t>
            </a:r>
            <a:endParaRPr lang="ru-RU" sz="1000" dirty="0" smtClean="0">
              <a:latin typeface="Montserrat" panose="00000500000000000000" pitchFamily="2" charset="-52"/>
            </a:endParaRP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506" name="TextBox 505"/>
          <p:cNvSpPr txBox="1"/>
          <p:nvPr/>
        </p:nvSpPr>
        <p:spPr>
          <a:xfrm flipH="1">
            <a:off x="2235823" y="2675695"/>
            <a:ext cx="7265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</a:t>
            </a:r>
            <a:r>
              <a:rPr lang="ru-RU" sz="1000" dirty="0" smtClean="0">
                <a:latin typeface="Montserrat" panose="00000500000000000000" pitchFamily="2" charset="-52"/>
              </a:rPr>
              <a:t>3</a:t>
            </a: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507" name="TextBox 506"/>
          <p:cNvSpPr txBox="1"/>
          <p:nvPr/>
        </p:nvSpPr>
        <p:spPr>
          <a:xfrm flipH="1">
            <a:off x="2272433" y="2242447"/>
            <a:ext cx="6689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4</a:t>
            </a:r>
            <a:endParaRPr lang="ru-RU" sz="1000" dirty="0" smtClean="0">
              <a:latin typeface="Montserrat" panose="00000500000000000000" pitchFamily="2" charset="-52"/>
            </a:endParaRP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207379" y="1828830"/>
            <a:ext cx="727155" cy="1189260"/>
            <a:chOff x="3113194" y="1084566"/>
            <a:chExt cx="727155" cy="1189260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3188128" y="1087185"/>
              <a:ext cx="524815" cy="1088993"/>
              <a:chOff x="7935684" y="4574438"/>
              <a:chExt cx="524815" cy="1088993"/>
            </a:xfrm>
          </p:grpSpPr>
          <p:cxnSp>
            <p:nvCxnSpPr>
              <p:cNvPr id="437" name="Прямая соединительная линия 436"/>
              <p:cNvCxnSpPr/>
              <p:nvPr/>
            </p:nvCxnSpPr>
            <p:spPr>
              <a:xfrm>
                <a:off x="8196313" y="5250278"/>
                <a:ext cx="0" cy="246221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8" name="Группа 437"/>
              <p:cNvGrpSpPr/>
              <p:nvPr/>
            </p:nvGrpSpPr>
            <p:grpSpPr>
              <a:xfrm>
                <a:off x="7967500" y="5447868"/>
                <a:ext cx="475889" cy="215563"/>
                <a:chOff x="3878187" y="5356405"/>
                <a:chExt cx="475889" cy="215563"/>
              </a:xfrm>
            </p:grpSpPr>
            <p:pic>
              <p:nvPicPr>
                <p:cNvPr id="444" name="Рисунок 443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777" t="40625" r="26111" b="40312"/>
                <a:stretch/>
              </p:blipFill>
              <p:spPr>
                <a:xfrm>
                  <a:off x="3878187" y="5356405"/>
                  <a:ext cx="475889" cy="215563"/>
                </a:xfrm>
                <a:prstGeom prst="rect">
                  <a:avLst/>
                </a:prstGeom>
              </p:spPr>
            </p:pic>
            <p:sp>
              <p:nvSpPr>
                <p:cNvPr id="445" name="Прямоугольник 444"/>
                <p:cNvSpPr/>
                <p:nvPr/>
              </p:nvSpPr>
              <p:spPr>
                <a:xfrm>
                  <a:off x="3878187" y="5366110"/>
                  <a:ext cx="465786" cy="205858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439" name="Группа 438"/>
              <p:cNvGrpSpPr/>
              <p:nvPr/>
            </p:nvGrpSpPr>
            <p:grpSpPr>
              <a:xfrm>
                <a:off x="7935684" y="4574438"/>
                <a:ext cx="524815" cy="705157"/>
                <a:chOff x="7948153" y="4518703"/>
                <a:chExt cx="524815" cy="705157"/>
              </a:xfrm>
            </p:grpSpPr>
            <p:pic>
              <p:nvPicPr>
                <p:cNvPr id="442" name="Рисунок 441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673" t="16227" r="17893" b="40000"/>
                <a:stretch/>
              </p:blipFill>
              <p:spPr>
                <a:xfrm>
                  <a:off x="7948153" y="4518703"/>
                  <a:ext cx="524815" cy="705157"/>
                </a:xfrm>
                <a:prstGeom prst="rect">
                  <a:avLst/>
                </a:prstGeom>
              </p:spPr>
            </p:pic>
            <p:sp>
              <p:nvSpPr>
                <p:cNvPr id="443" name="Скругленный прямоугольник 442"/>
                <p:cNvSpPr/>
                <p:nvPr/>
              </p:nvSpPr>
              <p:spPr>
                <a:xfrm>
                  <a:off x="7949823" y="4525508"/>
                  <a:ext cx="517918" cy="698352"/>
                </a:xfrm>
                <a:prstGeom prst="round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pic>
          <p:nvPicPr>
            <p:cNvPr id="516" name="Рисунок 51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455" b="98364" l="9919" r="899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92" t="53159" r="35938" b="5625"/>
            <a:stretch/>
          </p:blipFill>
          <p:spPr>
            <a:xfrm>
              <a:off x="3513191" y="1813467"/>
              <a:ext cx="327158" cy="460359"/>
            </a:xfrm>
            <a:prstGeom prst="rect">
              <a:avLst/>
            </a:prstGeom>
          </p:spPr>
        </p:pic>
        <p:sp>
          <p:nvSpPr>
            <p:cNvPr id="521" name="TextBox 520"/>
            <p:cNvSpPr txBox="1"/>
            <p:nvPr/>
          </p:nvSpPr>
          <p:spPr>
            <a:xfrm flipH="1">
              <a:off x="3113194" y="1084566"/>
              <a:ext cx="4448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latin typeface="Montserrat" panose="00000500000000000000" pitchFamily="2" charset="-52"/>
                </a:rPr>
                <a:t>УП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132701" y="4406624"/>
            <a:ext cx="1039144" cy="858653"/>
            <a:chOff x="3525833" y="4028817"/>
            <a:chExt cx="1039144" cy="858653"/>
          </a:xfrm>
        </p:grpSpPr>
        <p:grpSp>
          <p:nvGrpSpPr>
            <p:cNvPr id="310" name="Группа 309"/>
            <p:cNvGrpSpPr/>
            <p:nvPr/>
          </p:nvGrpSpPr>
          <p:grpSpPr>
            <a:xfrm>
              <a:off x="3569998" y="4028817"/>
              <a:ext cx="994979" cy="858653"/>
              <a:chOff x="5986182" y="4748984"/>
              <a:chExt cx="994979" cy="858653"/>
            </a:xfrm>
          </p:grpSpPr>
          <p:pic>
            <p:nvPicPr>
              <p:cNvPr id="311" name="Рисунок 310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5986182" y="4748984"/>
                <a:ext cx="994979" cy="858653"/>
              </a:xfrm>
              <a:prstGeom prst="rect">
                <a:avLst/>
              </a:prstGeom>
            </p:spPr>
          </p:pic>
          <p:sp>
            <p:nvSpPr>
              <p:cNvPr id="312" name="Прямоугольник 311"/>
              <p:cNvSpPr/>
              <p:nvPr/>
            </p:nvSpPr>
            <p:spPr>
              <a:xfrm>
                <a:off x="5989262" y="4758112"/>
                <a:ext cx="979532" cy="84952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sp>
          <p:nvSpPr>
            <p:cNvPr id="534" name="TextBox 533"/>
            <p:cNvSpPr txBox="1"/>
            <p:nvPr/>
          </p:nvSpPr>
          <p:spPr>
            <a:xfrm flipH="1">
              <a:off x="3525833" y="4174415"/>
              <a:ext cx="4448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latin typeface="Montserrat" panose="00000500000000000000" pitchFamily="2" charset="-52"/>
                </a:rPr>
                <a:t>ТП</a:t>
              </a:r>
            </a:p>
          </p:txBody>
        </p:sp>
      </p:grpSp>
      <p:pic>
        <p:nvPicPr>
          <p:cNvPr id="213" name="Рисунок 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224" name="Плюс 223"/>
          <p:cNvSpPr/>
          <p:nvPr/>
        </p:nvSpPr>
        <p:spPr>
          <a:xfrm>
            <a:off x="3921941" y="2090870"/>
            <a:ext cx="228600" cy="228600"/>
          </a:xfrm>
          <a:prstGeom prst="mathPlus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grpSp>
        <p:nvGrpSpPr>
          <p:cNvPr id="225" name="Группа 224"/>
          <p:cNvGrpSpPr/>
          <p:nvPr/>
        </p:nvGrpSpPr>
        <p:grpSpPr>
          <a:xfrm>
            <a:off x="4200556" y="1838254"/>
            <a:ext cx="727155" cy="1189260"/>
            <a:chOff x="3113194" y="1084566"/>
            <a:chExt cx="727155" cy="1189260"/>
          </a:xfrm>
        </p:grpSpPr>
        <p:grpSp>
          <p:nvGrpSpPr>
            <p:cNvPr id="226" name="Группа 225"/>
            <p:cNvGrpSpPr/>
            <p:nvPr/>
          </p:nvGrpSpPr>
          <p:grpSpPr>
            <a:xfrm>
              <a:off x="3188128" y="1087185"/>
              <a:ext cx="524815" cy="1088993"/>
              <a:chOff x="7935684" y="4574438"/>
              <a:chExt cx="524815" cy="1088993"/>
            </a:xfrm>
          </p:grpSpPr>
          <p:cxnSp>
            <p:nvCxnSpPr>
              <p:cNvPr id="232" name="Прямая соединительная линия 231"/>
              <p:cNvCxnSpPr/>
              <p:nvPr/>
            </p:nvCxnSpPr>
            <p:spPr>
              <a:xfrm>
                <a:off x="8196313" y="5250278"/>
                <a:ext cx="0" cy="246221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7" name="Группа 236"/>
              <p:cNvGrpSpPr/>
              <p:nvPr/>
            </p:nvGrpSpPr>
            <p:grpSpPr>
              <a:xfrm>
                <a:off x="7967500" y="5447868"/>
                <a:ext cx="475889" cy="215563"/>
                <a:chOff x="3878187" y="5356405"/>
                <a:chExt cx="475889" cy="215563"/>
              </a:xfrm>
            </p:grpSpPr>
            <p:pic>
              <p:nvPicPr>
                <p:cNvPr id="241" name="Рисунок 240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777" t="40625" r="26111" b="40312"/>
                <a:stretch/>
              </p:blipFill>
              <p:spPr>
                <a:xfrm>
                  <a:off x="3878187" y="5356405"/>
                  <a:ext cx="475889" cy="215563"/>
                </a:xfrm>
                <a:prstGeom prst="rect">
                  <a:avLst/>
                </a:prstGeom>
              </p:spPr>
            </p:pic>
            <p:sp>
              <p:nvSpPr>
                <p:cNvPr id="242" name="Прямоугольник 241"/>
                <p:cNvSpPr/>
                <p:nvPr/>
              </p:nvSpPr>
              <p:spPr>
                <a:xfrm>
                  <a:off x="3878187" y="5366110"/>
                  <a:ext cx="465786" cy="205858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238" name="Группа 237"/>
              <p:cNvGrpSpPr/>
              <p:nvPr/>
            </p:nvGrpSpPr>
            <p:grpSpPr>
              <a:xfrm>
                <a:off x="7935684" y="4574438"/>
                <a:ext cx="524815" cy="705157"/>
                <a:chOff x="7948153" y="4518703"/>
                <a:chExt cx="524815" cy="705157"/>
              </a:xfrm>
            </p:grpSpPr>
            <p:pic>
              <p:nvPicPr>
                <p:cNvPr id="239" name="Рисунок 238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673" t="16227" r="17893" b="40000"/>
                <a:stretch/>
              </p:blipFill>
              <p:spPr>
                <a:xfrm>
                  <a:off x="7948153" y="4518703"/>
                  <a:ext cx="524815" cy="705157"/>
                </a:xfrm>
                <a:prstGeom prst="rect">
                  <a:avLst/>
                </a:prstGeom>
              </p:spPr>
            </p:pic>
            <p:sp>
              <p:nvSpPr>
                <p:cNvPr id="240" name="Скругленный прямоугольник 239"/>
                <p:cNvSpPr/>
                <p:nvPr/>
              </p:nvSpPr>
              <p:spPr>
                <a:xfrm>
                  <a:off x="7949823" y="4525508"/>
                  <a:ext cx="517918" cy="698352"/>
                </a:xfrm>
                <a:prstGeom prst="round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pic>
          <p:nvPicPr>
            <p:cNvPr id="227" name="Рисунок 22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455" b="98364" l="9919" r="899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92" t="53159" r="35938" b="5625"/>
            <a:stretch/>
          </p:blipFill>
          <p:spPr>
            <a:xfrm>
              <a:off x="3513191" y="1813467"/>
              <a:ext cx="327158" cy="460359"/>
            </a:xfrm>
            <a:prstGeom prst="rect">
              <a:avLst/>
            </a:prstGeom>
          </p:spPr>
        </p:pic>
        <p:sp>
          <p:nvSpPr>
            <p:cNvPr id="231" name="TextBox 230"/>
            <p:cNvSpPr txBox="1"/>
            <p:nvPr/>
          </p:nvSpPr>
          <p:spPr>
            <a:xfrm flipH="1">
              <a:off x="3113194" y="1084566"/>
              <a:ext cx="4448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latin typeface="Montserrat" panose="00000500000000000000" pitchFamily="2" charset="-52"/>
                </a:rPr>
                <a:t>УП</a:t>
              </a:r>
            </a:p>
          </p:txBody>
        </p:sp>
      </p:grpSp>
      <p:sp>
        <p:nvSpPr>
          <p:cNvPr id="243" name="Плюс 242"/>
          <p:cNvSpPr/>
          <p:nvPr/>
        </p:nvSpPr>
        <p:spPr>
          <a:xfrm>
            <a:off x="4905182" y="2108550"/>
            <a:ext cx="228600" cy="228600"/>
          </a:xfrm>
          <a:prstGeom prst="mathPlus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pic>
        <p:nvPicPr>
          <p:cNvPr id="244" name="Рисунок 243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4465092" y="4383669"/>
            <a:ext cx="702492" cy="869254"/>
          </a:xfrm>
          <a:prstGeom prst="rect">
            <a:avLst/>
          </a:prstGeom>
        </p:spPr>
      </p:pic>
      <p:sp>
        <p:nvSpPr>
          <p:cNvPr id="245" name="Плюс 244"/>
          <p:cNvSpPr/>
          <p:nvPr/>
        </p:nvSpPr>
        <p:spPr>
          <a:xfrm>
            <a:off x="4222232" y="4675332"/>
            <a:ext cx="228600" cy="228600"/>
          </a:xfrm>
          <a:prstGeom prst="mathPlus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246" name="Плюс 245"/>
          <p:cNvSpPr/>
          <p:nvPr/>
        </p:nvSpPr>
        <p:spPr>
          <a:xfrm>
            <a:off x="5206807" y="4684143"/>
            <a:ext cx="228600" cy="228600"/>
          </a:xfrm>
          <a:prstGeom prst="mathPlus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grpSp>
        <p:nvGrpSpPr>
          <p:cNvPr id="247" name="Группа 246"/>
          <p:cNvGrpSpPr/>
          <p:nvPr/>
        </p:nvGrpSpPr>
        <p:grpSpPr>
          <a:xfrm>
            <a:off x="5475706" y="4435194"/>
            <a:ext cx="727155" cy="1189260"/>
            <a:chOff x="3113194" y="1084566"/>
            <a:chExt cx="727155" cy="1189260"/>
          </a:xfrm>
        </p:grpSpPr>
        <p:grpSp>
          <p:nvGrpSpPr>
            <p:cNvPr id="249" name="Группа 248"/>
            <p:cNvGrpSpPr/>
            <p:nvPr/>
          </p:nvGrpSpPr>
          <p:grpSpPr>
            <a:xfrm>
              <a:off x="3188128" y="1087185"/>
              <a:ext cx="524815" cy="1088993"/>
              <a:chOff x="7935684" y="4574438"/>
              <a:chExt cx="524815" cy="1088993"/>
            </a:xfrm>
          </p:grpSpPr>
          <p:cxnSp>
            <p:nvCxnSpPr>
              <p:cNvPr id="253" name="Прямая соединительная линия 252"/>
              <p:cNvCxnSpPr/>
              <p:nvPr/>
            </p:nvCxnSpPr>
            <p:spPr>
              <a:xfrm>
                <a:off x="8196313" y="5250278"/>
                <a:ext cx="0" cy="246221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6" name="Группа 255"/>
              <p:cNvGrpSpPr/>
              <p:nvPr/>
            </p:nvGrpSpPr>
            <p:grpSpPr>
              <a:xfrm>
                <a:off x="7967500" y="5447868"/>
                <a:ext cx="475889" cy="215563"/>
                <a:chOff x="3878187" y="5356405"/>
                <a:chExt cx="475889" cy="215563"/>
              </a:xfrm>
            </p:grpSpPr>
            <p:pic>
              <p:nvPicPr>
                <p:cNvPr id="261" name="Рисунок 260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777" t="40625" r="26111" b="40312"/>
                <a:stretch/>
              </p:blipFill>
              <p:spPr>
                <a:xfrm>
                  <a:off x="3878187" y="5356405"/>
                  <a:ext cx="475889" cy="215563"/>
                </a:xfrm>
                <a:prstGeom prst="rect">
                  <a:avLst/>
                </a:prstGeom>
              </p:spPr>
            </p:pic>
            <p:sp>
              <p:nvSpPr>
                <p:cNvPr id="262" name="Прямоугольник 261"/>
                <p:cNvSpPr/>
                <p:nvPr/>
              </p:nvSpPr>
              <p:spPr>
                <a:xfrm>
                  <a:off x="3878187" y="5366110"/>
                  <a:ext cx="465786" cy="205858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258" name="Группа 257"/>
              <p:cNvGrpSpPr/>
              <p:nvPr/>
            </p:nvGrpSpPr>
            <p:grpSpPr>
              <a:xfrm>
                <a:off x="7935684" y="4574438"/>
                <a:ext cx="524815" cy="705157"/>
                <a:chOff x="7948153" y="4518703"/>
                <a:chExt cx="524815" cy="705157"/>
              </a:xfrm>
            </p:grpSpPr>
            <p:pic>
              <p:nvPicPr>
                <p:cNvPr id="259" name="Рисунок 258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673" t="16227" r="17893" b="40000"/>
                <a:stretch/>
              </p:blipFill>
              <p:spPr>
                <a:xfrm>
                  <a:off x="7948153" y="4518703"/>
                  <a:ext cx="524815" cy="705157"/>
                </a:xfrm>
                <a:prstGeom prst="rect">
                  <a:avLst/>
                </a:prstGeom>
              </p:spPr>
            </p:pic>
            <p:sp>
              <p:nvSpPr>
                <p:cNvPr id="260" name="Скругленный прямоугольник 259"/>
                <p:cNvSpPr/>
                <p:nvPr/>
              </p:nvSpPr>
              <p:spPr>
                <a:xfrm>
                  <a:off x="7949823" y="4525508"/>
                  <a:ext cx="517918" cy="698352"/>
                </a:xfrm>
                <a:prstGeom prst="round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pic>
          <p:nvPicPr>
            <p:cNvPr id="250" name="Рисунок 24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455" b="98364" l="9919" r="899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92" t="53159" r="35938" b="5625"/>
            <a:stretch/>
          </p:blipFill>
          <p:spPr>
            <a:xfrm>
              <a:off x="3513191" y="1813467"/>
              <a:ext cx="327158" cy="460359"/>
            </a:xfrm>
            <a:prstGeom prst="rect">
              <a:avLst/>
            </a:prstGeom>
          </p:spPr>
        </p:pic>
        <p:sp>
          <p:nvSpPr>
            <p:cNvPr id="252" name="TextBox 251"/>
            <p:cNvSpPr txBox="1"/>
            <p:nvPr/>
          </p:nvSpPr>
          <p:spPr>
            <a:xfrm flipH="1">
              <a:off x="3113194" y="1084566"/>
              <a:ext cx="44489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latin typeface="Montserrat" panose="00000500000000000000" pitchFamily="2" charset="-52"/>
                </a:rPr>
                <a:t>УП</a:t>
              </a:r>
            </a:p>
          </p:txBody>
        </p:sp>
      </p:grpSp>
      <p:sp>
        <p:nvSpPr>
          <p:cNvPr id="263" name="Плюс 262"/>
          <p:cNvSpPr/>
          <p:nvPr/>
        </p:nvSpPr>
        <p:spPr>
          <a:xfrm>
            <a:off x="6125226" y="4662880"/>
            <a:ext cx="228600" cy="228600"/>
          </a:xfrm>
          <a:prstGeom prst="mathPlus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pic>
        <p:nvPicPr>
          <p:cNvPr id="264" name="Рисунок 263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6398000" y="4396023"/>
            <a:ext cx="702492" cy="869254"/>
          </a:xfrm>
          <a:prstGeom prst="rect">
            <a:avLst/>
          </a:prstGeom>
        </p:spPr>
      </p:pic>
      <p:pic>
        <p:nvPicPr>
          <p:cNvPr id="265" name="Рисунок 264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5224007" y="1788223"/>
            <a:ext cx="702492" cy="869254"/>
          </a:xfrm>
          <a:prstGeom prst="rect">
            <a:avLst/>
          </a:prstGeom>
        </p:spPr>
      </p:pic>
      <p:sp>
        <p:nvSpPr>
          <p:cNvPr id="11" name="Равно 10"/>
          <p:cNvSpPr/>
          <p:nvPr/>
        </p:nvSpPr>
        <p:spPr>
          <a:xfrm>
            <a:off x="5962411" y="2106475"/>
            <a:ext cx="267177" cy="23275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7155860" y="1242391"/>
            <a:ext cx="4928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Из руководства по эксплуатации на Тромбон СОРС-ЛБС: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Мощности, потребляемые компонентами системы </a:t>
            </a:r>
            <a:endParaRPr lang="ru-RU" sz="1200" dirty="0" smtClean="0">
              <a:latin typeface="Montserrat" panose="00000500000000000000" pitchFamily="2" charset="-52"/>
            </a:endParaRPr>
          </a:p>
          <a:p>
            <a:r>
              <a:rPr lang="ru-RU" sz="1200" dirty="0" smtClean="0">
                <a:latin typeface="Montserrat" panose="00000500000000000000" pitchFamily="2" charset="-52"/>
              </a:rPr>
              <a:t>Тромбон СОРС-Мед, </a:t>
            </a:r>
            <a:r>
              <a:rPr lang="ru-RU" sz="1200" dirty="0">
                <a:latin typeface="Montserrat" panose="00000500000000000000" pitchFamily="2" charset="-52"/>
              </a:rPr>
              <a:t>Вт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СОРС-Мед-УП активный режим 0,4</a:t>
            </a:r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СОРС-Мед-ТП активный </a:t>
            </a:r>
            <a:r>
              <a:rPr lang="ru-RU" sz="1200" dirty="0">
                <a:latin typeface="Montserrat" panose="00000500000000000000" pitchFamily="2" charset="-52"/>
              </a:rPr>
              <a:t>режим </a:t>
            </a:r>
            <a:r>
              <a:rPr lang="ru-RU" sz="1200" dirty="0" smtClean="0">
                <a:latin typeface="Montserrat" panose="00000500000000000000" pitchFamily="2" charset="-52"/>
              </a:rPr>
              <a:t>0,4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СОРС-Мед-ТС </a:t>
            </a:r>
            <a:r>
              <a:rPr lang="ru-RU" sz="1200" dirty="0">
                <a:latin typeface="Montserrat" panose="00000500000000000000" pitchFamily="2" charset="-52"/>
              </a:rPr>
              <a:t>активный режим 0,4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Тромбон СОРС-Мед-ВС  0,1</a:t>
            </a:r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dirty="0" smtClean="0">
                <a:latin typeface="Montserrat" panose="00000500000000000000" pitchFamily="2" charset="-52"/>
              </a:rPr>
              <a:t>Тромбон СОРС-Мед-СО   3</a:t>
            </a:r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dirty="0" smtClean="0">
                <a:latin typeface="Montserrat" panose="00000500000000000000" pitchFamily="2" charset="-52"/>
              </a:rPr>
              <a:t> </a:t>
            </a:r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dirty="0">
                <a:latin typeface="Montserrat" panose="00000500000000000000" pitchFamily="2" charset="-52"/>
              </a:rPr>
              <a:t>Напряжение питание абонентских устройств и пульта диспетчера 36В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Максимальный ток питания абонентских устройств, на каждую линию </a:t>
            </a:r>
            <a:r>
              <a:rPr lang="ru-RU" sz="1200" dirty="0" smtClean="0">
                <a:latin typeface="Montserrat" panose="00000500000000000000" pitchFamily="2" charset="-52"/>
              </a:rPr>
              <a:t>300мА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Выделенная мощность одной линии для СОРС-Мед-УП 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(ТП, ТС)  </a:t>
            </a:r>
            <a:r>
              <a:rPr lang="ru-RU" sz="1200" b="1" dirty="0" smtClean="0">
                <a:latin typeface="Montserrat" panose="00000500000000000000" pitchFamily="2" charset="-52"/>
              </a:rPr>
              <a:t>10.8Вт</a:t>
            </a:r>
            <a:endParaRPr lang="ru-RU" sz="1200" b="1" dirty="0">
              <a:latin typeface="Montserrat" panose="00000500000000000000" pitchFamily="2" charset="-52"/>
            </a:endParaRPr>
          </a:p>
        </p:txBody>
      </p:sp>
      <p:sp>
        <p:nvSpPr>
          <p:cNvPr id="268" name="Равно 267"/>
          <p:cNvSpPr/>
          <p:nvPr/>
        </p:nvSpPr>
        <p:spPr>
          <a:xfrm>
            <a:off x="7155860" y="4691113"/>
            <a:ext cx="267177" cy="23275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89" name="Прямая соединительная линия 288"/>
          <p:cNvCxnSpPr/>
          <p:nvPr/>
        </p:nvCxnSpPr>
        <p:spPr>
          <a:xfrm>
            <a:off x="3857101" y="5436855"/>
            <a:ext cx="937977" cy="970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95601" y="1838253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СО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93" name="TextBox 292"/>
          <p:cNvSpPr txBox="1"/>
          <p:nvPr/>
        </p:nvSpPr>
        <p:spPr>
          <a:xfrm>
            <a:off x="4636878" y="4435194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СО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6559712" y="4435194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СО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5649" y="1548758"/>
            <a:ext cx="5725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0,4 Вт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4325076" y="1548758"/>
            <a:ext cx="5725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0,4 Вт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96" name="TextBox 295"/>
          <p:cNvSpPr txBox="1"/>
          <p:nvPr/>
        </p:nvSpPr>
        <p:spPr>
          <a:xfrm>
            <a:off x="5338530" y="1548758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3,0 Вт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97" name="TextBox 296"/>
          <p:cNvSpPr txBox="1"/>
          <p:nvPr/>
        </p:nvSpPr>
        <p:spPr>
          <a:xfrm>
            <a:off x="6300037" y="2098595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3,8 Вт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3464772" y="4120139"/>
            <a:ext cx="5725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0,4 Вт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5582456" y="4121492"/>
            <a:ext cx="5725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0,4 Вт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4600553" y="4110877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3,0 Вт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301" name="TextBox 300"/>
          <p:cNvSpPr txBox="1"/>
          <p:nvPr/>
        </p:nvSpPr>
        <p:spPr>
          <a:xfrm>
            <a:off x="6508084" y="4117595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3,0 Вт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302" name="TextBox 301"/>
          <p:cNvSpPr txBox="1"/>
          <p:nvPr/>
        </p:nvSpPr>
        <p:spPr>
          <a:xfrm>
            <a:off x="7478405" y="4675332"/>
            <a:ext cx="635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Montserrat" panose="00000500000000000000" pitchFamily="2" charset="-52"/>
              </a:rPr>
              <a:t>6</a:t>
            </a:r>
            <a:r>
              <a:rPr lang="ru-RU" sz="1200" dirty="0" smtClean="0">
                <a:latin typeface="Montserrat" panose="00000500000000000000" pitchFamily="2" charset="-52"/>
              </a:rPr>
              <a:t>,8 Вт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41" name="Схема включения «Тромбон СДС»"/>
          <p:cNvSpPr txBox="1"/>
          <p:nvPr/>
        </p:nvSpPr>
        <p:spPr>
          <a:xfrm>
            <a:off x="446839" y="139090"/>
            <a:ext cx="9125745" cy="979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Количество устройств «Тромбон СОРС-Мед» </a:t>
            </a:r>
            <a:br>
              <a:rPr lang="ru-RU" sz="3300" dirty="0" smtClean="0"/>
            </a:br>
            <a:r>
              <a:rPr lang="ru-RU" sz="3300" dirty="0" smtClean="0"/>
              <a:t>на одной линии Тромбон СОРС-ЛБС</a:t>
            </a:r>
            <a:endParaRPr lang="en-US" sz="3300" dirty="0"/>
          </a:p>
        </p:txBody>
      </p:sp>
      <p:sp>
        <p:nvSpPr>
          <p:cNvPr id="142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43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44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0413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2405" y="1094856"/>
            <a:ext cx="10866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Двустороннее </a:t>
            </a:r>
            <a:r>
              <a:rPr lang="ru-RU" sz="1600" dirty="0">
                <a:latin typeface="Montserrat" panose="00000500000000000000" pitchFamily="2" charset="-52"/>
              </a:rPr>
              <a:t>переговорное устройство врача, предназначен для обеспечения двухсторонней голосовой связи </a:t>
            </a:r>
            <a:r>
              <a:rPr lang="ru-RU" sz="1600" dirty="0" smtClean="0">
                <a:latin typeface="Montserrat" panose="00000500000000000000" pitchFamily="2" charset="-52"/>
              </a:rPr>
              <a:t>между </a:t>
            </a:r>
            <a:r>
              <a:rPr lang="ru-RU" sz="1600" dirty="0">
                <a:latin typeface="Montserrat" panose="00000500000000000000" pitchFamily="2" charset="-52"/>
              </a:rPr>
              <a:t>врачом и </a:t>
            </a:r>
            <a:r>
              <a:rPr lang="ru-RU" sz="1600" dirty="0" smtClean="0">
                <a:latin typeface="Montserrat" panose="00000500000000000000" pitchFamily="2" charset="-52"/>
              </a:rPr>
              <a:t>медсестрой.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77" t="40625" r="26111" b="40312"/>
          <a:stretch/>
        </p:blipFill>
        <p:spPr>
          <a:xfrm>
            <a:off x="9893153" y="5491212"/>
            <a:ext cx="936096" cy="424023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9893153" y="5486133"/>
            <a:ext cx="936096" cy="4240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322976" y="1785076"/>
            <a:ext cx="2076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СОРС-Мед-ТС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3489" y="2743963"/>
            <a:ext cx="907682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Описание:</a:t>
            </a:r>
            <a:r>
              <a:rPr lang="ru-RU" sz="1500" b="1" dirty="0">
                <a:latin typeface="Montserrat" panose="00000500000000000000" pitchFamily="2" charset="-52"/>
              </a:rPr>
              <a:t/>
            </a:r>
            <a:br>
              <a:rPr lang="ru-RU" sz="1500" b="1" dirty="0">
                <a:latin typeface="Montserrat" panose="00000500000000000000" pitchFamily="2" charset="-52"/>
              </a:rPr>
            </a:br>
            <a:endParaRPr lang="ru-RU" sz="1400" b="1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Montserrat" panose="00000500000000000000" pitchFamily="2" charset="-52"/>
              </a:rPr>
              <a:t>ТС устанавливается в больничных палатах возле рабочего места </a:t>
            </a:r>
            <a:r>
              <a:rPr lang="ru-RU" sz="1400" dirty="0" smtClean="0">
                <a:latin typeface="Montserrat" panose="00000500000000000000" pitchFamily="2" charset="-52"/>
              </a:rPr>
              <a:t>врача;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ТС </a:t>
            </a:r>
            <a:r>
              <a:rPr lang="ru-RU" sz="1400" dirty="0">
                <a:latin typeface="Montserrat" panose="00000500000000000000" pitchFamily="2" charset="-52"/>
              </a:rPr>
              <a:t>имеет встроенные микрофон, громкоговоритель, кнопку для вызова медицинского персонала, индикатор состояния вызова.</a:t>
            </a:r>
            <a:endParaRPr lang="ru-RU" sz="1400" dirty="0" smtClean="0">
              <a:latin typeface="Montserrat" panose="00000500000000000000" pitchFamily="2" charset="-52"/>
            </a:endParaRPr>
          </a:p>
        </p:txBody>
      </p:sp>
      <p:pic>
        <p:nvPicPr>
          <p:cNvPr id="1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322976" y="5082231"/>
            <a:ext cx="2076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СОРС-Мед-КР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7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9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0" name="Схема включения «Тромбон СДС»"/>
          <p:cNvSpPr txBox="1"/>
          <p:nvPr/>
        </p:nvSpPr>
        <p:spPr>
          <a:xfrm>
            <a:off x="383489" y="221477"/>
            <a:ext cx="9125745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Терминал служебный «Тромбон СОРС-Мед-ТС»</a:t>
            </a:r>
            <a:endParaRPr lang="en-US" sz="33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572" y="2051314"/>
            <a:ext cx="1738234" cy="242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1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667" y="1398414"/>
            <a:ext cx="11626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Устройство вызывное </a:t>
            </a:r>
            <a:r>
              <a:rPr lang="ru-RU" sz="1600" dirty="0">
                <a:latin typeface="Montserrat" panose="00000500000000000000" pitchFamily="2" charset="-52"/>
              </a:rPr>
              <a:t>беспроводной передатчик сигналов вызова совместно с брелоком медсестры </a:t>
            </a:r>
            <a:endParaRPr lang="ru-RU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«</a:t>
            </a:r>
            <a:r>
              <a:rPr lang="ru-RU" sz="1600" dirty="0">
                <a:latin typeface="Montserrat" panose="00000500000000000000" pitchFamily="2" charset="-52"/>
              </a:rPr>
              <a:t>Тромбон СОРС-Мед-БМ», предназначен для построения в медицинских учреждениях системы речевой </a:t>
            </a:r>
            <a:endParaRPr lang="ru-RU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палатной </a:t>
            </a:r>
            <a:r>
              <a:rPr lang="ru-RU" sz="1600" dirty="0">
                <a:latin typeface="Montserrat" panose="00000500000000000000" pitchFamily="2" charset="-52"/>
              </a:rPr>
              <a:t>сигнализации «Тромбон СОРС-Мед» и обеспечения маломобильных групп населения </a:t>
            </a:r>
            <a:r>
              <a:rPr lang="ru-RU" sz="1600" dirty="0" smtClean="0">
                <a:latin typeface="Montserrat" panose="00000500000000000000" pitchFamily="2" charset="-52"/>
              </a:rPr>
              <a:t>экстренным вызовом </a:t>
            </a:r>
            <a:r>
              <a:rPr lang="ru-RU" sz="1600" dirty="0">
                <a:latin typeface="Montserrat" panose="00000500000000000000" pitchFamily="2" charset="-52"/>
              </a:rPr>
              <a:t>медицинского персонала.</a:t>
            </a:r>
          </a:p>
          <a:p>
            <a:r>
              <a:rPr lang="ru-RU" sz="1600" dirty="0">
                <a:latin typeface="Montserrat" panose="00000500000000000000" pitchFamily="2" charset="-52"/>
              </a:rPr>
              <a:t>УВ подключается </a:t>
            </a:r>
            <a:r>
              <a:rPr lang="ru-RU" sz="1600" dirty="0" smtClean="0">
                <a:latin typeface="Montserrat" panose="00000500000000000000" pitchFamily="2" charset="-52"/>
              </a:rPr>
              <a:t>к </a:t>
            </a:r>
            <a:r>
              <a:rPr lang="ru-RU" sz="1600" dirty="0">
                <a:latin typeface="Montserrat" panose="00000500000000000000" pitchFamily="2" charset="-52"/>
              </a:rPr>
              <a:t>«Тромбон СОРС-ЛБС» и передаёт сигнал вызова на брелок медсестры.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666" y="3230408"/>
            <a:ext cx="827497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характеристики:</a:t>
            </a:r>
          </a:p>
          <a:p>
            <a:endParaRPr lang="ru-RU" sz="1400" b="1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Частота </a:t>
            </a:r>
            <a:r>
              <a:rPr lang="ru-RU" sz="1400" dirty="0" smtClean="0">
                <a:latin typeface="Montserrat" panose="00000500000000000000" pitchFamily="2" charset="-52"/>
              </a:rPr>
              <a:t>радиосигнала сигнала				 433,92 </a:t>
            </a:r>
            <a:r>
              <a:rPr lang="ru-RU" sz="1400" dirty="0">
                <a:latin typeface="Montserrat" panose="00000500000000000000" pitchFamily="2" charset="-52"/>
              </a:rPr>
              <a:t>МГц </a:t>
            </a:r>
            <a:endParaRPr lang="ru-RU" sz="1400" dirty="0" smtClean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Дальность приёма сигнала в зоне прямой видимости не </a:t>
            </a:r>
            <a:r>
              <a:rPr lang="ru-RU" sz="1400" dirty="0" smtClean="0">
                <a:latin typeface="Montserrat" panose="00000500000000000000" pitchFamily="2" charset="-52"/>
              </a:rPr>
              <a:t>менее	100 м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Напряжение питания Тромбон </a:t>
            </a:r>
            <a:r>
              <a:rPr lang="ru-RU" sz="1400" dirty="0" smtClean="0">
                <a:latin typeface="Montserrat" panose="00000500000000000000" pitchFamily="2" charset="-52"/>
              </a:rPr>
              <a:t>СОРС-Мед-УВ			12…36 В от ЛБС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Напряжение питания Тромбон </a:t>
            </a:r>
            <a:r>
              <a:rPr lang="ru-RU" sz="1400" dirty="0" smtClean="0">
                <a:latin typeface="Montserrat" panose="00000500000000000000" pitchFamily="2" charset="-52"/>
              </a:rPr>
              <a:t>СОРС-Мед-БМ			2,4…3 </a:t>
            </a:r>
            <a:r>
              <a:rPr lang="ru-RU" sz="1400" dirty="0">
                <a:latin typeface="Montserrat" panose="00000500000000000000" pitchFamily="2" charset="-52"/>
              </a:rPr>
              <a:t>В </a:t>
            </a:r>
            <a:r>
              <a:rPr lang="ru-RU" sz="1400" dirty="0" smtClean="0">
                <a:latin typeface="Montserrat" panose="00000500000000000000" pitchFamily="2" charset="-52"/>
              </a:rPr>
              <a:t> (</a:t>
            </a:r>
            <a:r>
              <a:rPr lang="en-US" sz="1400" dirty="0" smtClean="0">
                <a:latin typeface="Montserrat" panose="00000500000000000000" pitchFamily="2" charset="-52"/>
              </a:rPr>
              <a:t>CR2450</a:t>
            </a:r>
            <a:r>
              <a:rPr lang="ru-RU" sz="1400" dirty="0" smtClean="0">
                <a:latin typeface="Montserrat" panose="00000500000000000000" pitchFamily="2" charset="-52"/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44" t="32292" r="3267" b="28750"/>
          <a:stretch/>
        </p:blipFill>
        <p:spPr>
          <a:xfrm rot="16200000">
            <a:off x="7491676" y="4194132"/>
            <a:ext cx="2933700" cy="8707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08378" y="2837643"/>
            <a:ext cx="2300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СОРС-Мед-УВ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31178" y="2837643"/>
            <a:ext cx="21608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СОРС-Мед-БМ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11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13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4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5" name="Прямоугольник"/>
          <p:cNvSpPr/>
          <p:nvPr/>
        </p:nvSpPr>
        <p:spPr>
          <a:xfrm>
            <a:off x="0" y="620300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6" name="Схема включения «Тромбон СДС»"/>
          <p:cNvSpPr txBox="1"/>
          <p:nvPr/>
        </p:nvSpPr>
        <p:spPr>
          <a:xfrm>
            <a:off x="278296" y="326990"/>
            <a:ext cx="10672438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Устройство вызывное «Тромбон СОРС-Мед-УВ»</a:t>
            </a:r>
            <a:br>
              <a:rPr lang="ru-RU" sz="3300" dirty="0" smtClean="0"/>
            </a:br>
            <a:r>
              <a:rPr lang="ru-RU" sz="3300" dirty="0" smtClean="0"/>
              <a:t>Брелок медсестры «Тромбон СОРС-Мед-БМ»</a:t>
            </a:r>
            <a:endParaRPr lang="en-US" sz="33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212" y="3190302"/>
            <a:ext cx="1425044" cy="14392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744" y="4552926"/>
            <a:ext cx="1425044" cy="143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3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2446" y="828706"/>
            <a:ext cx="11566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Вызывной </a:t>
            </a:r>
            <a:r>
              <a:rPr lang="ru-RU" sz="1600" dirty="0">
                <a:latin typeface="Montserrat" panose="00000500000000000000" pitchFamily="2" charset="-52"/>
              </a:rPr>
              <a:t>сигнализатор </a:t>
            </a:r>
            <a:r>
              <a:rPr lang="ru-RU" sz="1600" dirty="0" smtClean="0">
                <a:latin typeface="Montserrat" panose="00000500000000000000" pitchFamily="2" charset="-52"/>
              </a:rPr>
              <a:t>совместно </a:t>
            </a:r>
            <a:r>
              <a:rPr lang="ru-RU" sz="1600" dirty="0">
                <a:latin typeface="Montserrat" panose="00000500000000000000" pitchFamily="2" charset="-52"/>
              </a:rPr>
              <a:t>с терминалом палатным «Тромбон СОРС-Мед-ТП</a:t>
            </a:r>
            <a:r>
              <a:rPr lang="ru-RU" sz="1600" dirty="0" smtClean="0">
                <a:latin typeface="Montserrat" panose="00000500000000000000" pitchFamily="2" charset="-52"/>
              </a:rPr>
              <a:t>» предназначен для обеспечения </a:t>
            </a:r>
            <a:r>
              <a:rPr lang="ru-RU" sz="1600" dirty="0">
                <a:latin typeface="Montserrat" panose="00000500000000000000" pitchFamily="2" charset="-52"/>
              </a:rPr>
              <a:t>маломобильных  </a:t>
            </a:r>
            <a:r>
              <a:rPr lang="ru-RU" sz="1600" dirty="0" smtClean="0">
                <a:latin typeface="Montserrat" panose="00000500000000000000" pitchFamily="2" charset="-52"/>
              </a:rPr>
              <a:t>групп </a:t>
            </a:r>
            <a:r>
              <a:rPr lang="ru-RU" sz="1600" dirty="0">
                <a:latin typeface="Montserrat" panose="00000500000000000000" pitchFamily="2" charset="-52"/>
              </a:rPr>
              <a:t>населения </a:t>
            </a:r>
            <a:r>
              <a:rPr lang="ru-RU" sz="1600" dirty="0" smtClean="0">
                <a:latin typeface="Montserrat" panose="00000500000000000000" pitchFamily="2" charset="-52"/>
              </a:rPr>
              <a:t>(МГН</a:t>
            </a:r>
            <a:r>
              <a:rPr lang="ru-RU" sz="1600" dirty="0">
                <a:latin typeface="Montserrat" panose="00000500000000000000" pitchFamily="2" charset="-52"/>
              </a:rPr>
              <a:t>) экстренным вызовом медицинского персонала.</a:t>
            </a:r>
          </a:p>
          <a:p>
            <a:r>
              <a:rPr lang="ru-RU" sz="1600" dirty="0">
                <a:latin typeface="Montserrat" panose="00000500000000000000" pitchFamily="2" charset="-52"/>
              </a:rPr>
              <a:t>Вызывной сигнализатор</a:t>
            </a:r>
            <a:r>
              <a:rPr lang="ru-RU" sz="1600" dirty="0" smtClean="0">
                <a:latin typeface="Montserrat" panose="00000500000000000000" pitchFamily="2" charset="-52"/>
              </a:rPr>
              <a:t> </a:t>
            </a:r>
            <a:r>
              <a:rPr lang="ru-RU" sz="1600" dirty="0">
                <a:latin typeface="Montserrat" panose="00000500000000000000" pitchFamily="2" charset="-52"/>
              </a:rPr>
              <a:t>выпускается в соответствии с техническими условиями </a:t>
            </a:r>
            <a:r>
              <a:rPr lang="ru-RU" sz="1600" dirty="0" smtClean="0">
                <a:latin typeface="Montserrat" panose="00000500000000000000" pitchFamily="2" charset="-52"/>
              </a:rPr>
              <a:t>в </a:t>
            </a:r>
            <a:r>
              <a:rPr lang="ru-RU" sz="1600" dirty="0">
                <a:latin typeface="Montserrat" panose="00000500000000000000" pitchFamily="2" charset="-52"/>
              </a:rPr>
              <a:t>корпусе, предназначенном для </a:t>
            </a:r>
            <a:r>
              <a:rPr lang="ru-RU" sz="1600" dirty="0" smtClean="0">
                <a:latin typeface="Montserrat" panose="00000500000000000000" pitchFamily="2" charset="-52"/>
              </a:rPr>
              <a:t>накладного настенного </a:t>
            </a:r>
            <a:r>
              <a:rPr lang="ru-RU" sz="1600" dirty="0">
                <a:latin typeface="Montserrat" panose="00000500000000000000" pitchFamily="2" charset="-52"/>
              </a:rPr>
              <a:t>монтажа.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2446" y="2341096"/>
            <a:ext cx="8854706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:</a:t>
            </a:r>
            <a:b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</a:br>
            <a:endParaRPr lang="ru-RU" sz="1500" dirty="0">
              <a:solidFill>
                <a:schemeClr val="accent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r>
              <a:rPr lang="ru-RU" sz="1400" dirty="0" smtClean="0">
                <a:latin typeface="Montserrat" panose="00000500000000000000" pitchFamily="2" charset="-52"/>
              </a:rPr>
              <a:t>Допустимый </a:t>
            </a:r>
            <a:r>
              <a:rPr lang="ru-RU" sz="1400" dirty="0">
                <a:latin typeface="Montserrat" panose="00000500000000000000" pitchFamily="2" charset="-52"/>
              </a:rPr>
              <a:t>ток в цепи питания </a:t>
            </a:r>
            <a:r>
              <a:rPr lang="ru-RU" sz="1400" dirty="0" smtClean="0">
                <a:latin typeface="Montserrat" panose="00000500000000000000" pitchFamily="2" charset="-52"/>
              </a:rPr>
              <a:t/>
            </a:r>
            <a:br>
              <a:rPr lang="ru-RU" sz="1400" dirty="0" smtClean="0">
                <a:latin typeface="Montserrat" panose="00000500000000000000" pitchFamily="2" charset="-52"/>
              </a:rPr>
            </a:br>
            <a:r>
              <a:rPr lang="ru-RU" sz="1400" dirty="0" smtClean="0">
                <a:latin typeface="Montserrat" panose="00000500000000000000" pitchFamily="2" charset="-52"/>
              </a:rPr>
              <a:t>светодиодного </a:t>
            </a:r>
            <a:r>
              <a:rPr lang="ru-RU" sz="1400" dirty="0">
                <a:latin typeface="Montserrat" panose="00000500000000000000" pitchFamily="2" charset="-52"/>
              </a:rPr>
              <a:t>индикатора вызова не </a:t>
            </a:r>
            <a:r>
              <a:rPr lang="ru-RU" sz="1400" dirty="0" smtClean="0">
                <a:latin typeface="Montserrat" panose="00000500000000000000" pitchFamily="2" charset="-52"/>
              </a:rPr>
              <a:t>более			10 </a:t>
            </a:r>
            <a:r>
              <a:rPr lang="ru-RU" sz="1400" dirty="0">
                <a:latin typeface="Montserrat" panose="00000500000000000000" pitchFamily="2" charset="-52"/>
              </a:rPr>
              <a:t>мА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Тип контактов органов </a:t>
            </a:r>
            <a:r>
              <a:rPr lang="ru-RU" sz="1400" dirty="0" smtClean="0">
                <a:latin typeface="Montserrat" panose="00000500000000000000" pitchFamily="2" charset="-52"/>
              </a:rPr>
              <a:t>вызова</a:t>
            </a:r>
            <a:r>
              <a:rPr lang="ru-RU" sz="1400" dirty="0">
                <a:latin typeface="Montserrat" panose="00000500000000000000" pitchFamily="2" charset="-52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</a:rPr>
              <a:t>	нормально-разомкнутый </a:t>
            </a:r>
            <a:r>
              <a:rPr lang="ru-RU" sz="1400" dirty="0">
                <a:latin typeface="Montserrat" panose="00000500000000000000" pitchFamily="2" charset="-52"/>
              </a:rPr>
              <a:t>«сухой контакт»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Габаритные размеры ВС, без учёта шнура не </a:t>
            </a:r>
            <a:r>
              <a:rPr lang="ru-RU" sz="1400" dirty="0" smtClean="0">
                <a:latin typeface="Montserrat" panose="00000500000000000000" pitchFamily="2" charset="-52"/>
              </a:rPr>
              <a:t>более		86х86х46 мм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Длина шнура вызова, не </a:t>
            </a:r>
            <a:r>
              <a:rPr lang="ru-RU" sz="1400" dirty="0" smtClean="0">
                <a:latin typeface="Montserrat" panose="00000500000000000000" pitchFamily="2" charset="-52"/>
              </a:rPr>
              <a:t>менее</a:t>
            </a:r>
            <a:r>
              <a:rPr lang="ru-RU" sz="1400" dirty="0">
                <a:latin typeface="Montserrat" panose="00000500000000000000" pitchFamily="2" charset="-52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</a:rPr>
              <a:t>			0,8 м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Масса, не </a:t>
            </a:r>
            <a:r>
              <a:rPr lang="ru-RU" sz="1400" dirty="0" smtClean="0">
                <a:latin typeface="Montserrat" panose="00000500000000000000" pitchFamily="2" charset="-52"/>
              </a:rPr>
              <a:t>более						0,1 кг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Материал </a:t>
            </a:r>
            <a:r>
              <a:rPr lang="ru-RU" sz="1400" dirty="0" smtClean="0">
                <a:latin typeface="Montserrat" panose="00000500000000000000" pitchFamily="2" charset="-52"/>
              </a:rPr>
              <a:t>корпуса</a:t>
            </a:r>
            <a:r>
              <a:rPr lang="ru-RU" sz="1400" dirty="0">
                <a:latin typeface="Montserrat" panose="00000500000000000000" pitchFamily="2" charset="-52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</a:rPr>
              <a:t>					пластик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Рабочий диапазон </a:t>
            </a:r>
            <a:r>
              <a:rPr lang="ru-RU" sz="1400" dirty="0" smtClean="0">
                <a:latin typeface="Montserrat" panose="00000500000000000000" pitchFamily="2" charset="-52"/>
              </a:rPr>
              <a:t>температур				+5 </a:t>
            </a:r>
            <a:r>
              <a:rPr lang="ru-RU" sz="1400" dirty="0">
                <a:latin typeface="Montserrat" panose="00000500000000000000" pitchFamily="2" charset="-52"/>
              </a:rPr>
              <a:t>… +40°С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Климатическое </a:t>
            </a:r>
            <a:r>
              <a:rPr lang="ru-RU" sz="1400" dirty="0" smtClean="0">
                <a:latin typeface="Montserrat" panose="00000500000000000000" pitchFamily="2" charset="-52"/>
              </a:rPr>
              <a:t>исполнение					IP54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7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9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1" name="Схема включения «Тромбон СДС»"/>
          <p:cNvSpPr txBox="1"/>
          <p:nvPr/>
        </p:nvSpPr>
        <p:spPr>
          <a:xfrm>
            <a:off x="383489" y="221477"/>
            <a:ext cx="9730329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Вызывной сигнализатор «Тромбон СОРС-Мед-ВС»</a:t>
            </a:r>
            <a:endParaRPr lang="en-US" sz="33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506" y="2341096"/>
            <a:ext cx="2204293" cy="3627421"/>
          </a:xfrm>
          <a:prstGeom prst="rect">
            <a:avLst/>
          </a:prstGeom>
        </p:spPr>
      </p:pic>
      <p:sp>
        <p:nvSpPr>
          <p:cNvPr id="12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3895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9277840" y="4039994"/>
            <a:ext cx="704850" cy="12135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8883275" y="4362098"/>
            <a:ext cx="704850" cy="1213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2446" y="834554"/>
            <a:ext cx="11540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Вызывной </a:t>
            </a:r>
            <a:r>
              <a:rPr lang="ru-RU" sz="1600" dirty="0">
                <a:latin typeface="Montserrat" panose="00000500000000000000" pitchFamily="2" charset="-52"/>
              </a:rPr>
              <a:t>сигнализатор </a:t>
            </a:r>
            <a:r>
              <a:rPr lang="ru-RU" sz="1600" dirty="0" smtClean="0">
                <a:latin typeface="Montserrat" panose="00000500000000000000" pitchFamily="2" charset="-52"/>
              </a:rPr>
              <a:t>совместно </a:t>
            </a:r>
            <a:r>
              <a:rPr lang="ru-RU" sz="1600" dirty="0">
                <a:latin typeface="Montserrat" panose="00000500000000000000" pitchFamily="2" charset="-52"/>
              </a:rPr>
              <a:t>с терминалом палатным «Тромбон СОРС-Мед-ТП</a:t>
            </a:r>
            <a:r>
              <a:rPr lang="ru-RU" sz="1600" dirty="0" smtClean="0">
                <a:latin typeface="Montserrat" panose="00000500000000000000" pitchFamily="2" charset="-52"/>
              </a:rPr>
              <a:t>» предназначен для обеспечения </a:t>
            </a:r>
            <a:r>
              <a:rPr lang="ru-RU" sz="1600" dirty="0">
                <a:latin typeface="Montserrat" panose="00000500000000000000" pitchFamily="2" charset="-52"/>
              </a:rPr>
              <a:t>маломобильных  </a:t>
            </a:r>
            <a:r>
              <a:rPr lang="ru-RU" sz="1600" dirty="0" smtClean="0">
                <a:latin typeface="Montserrat" panose="00000500000000000000" pitchFamily="2" charset="-52"/>
              </a:rPr>
              <a:t>групп </a:t>
            </a:r>
            <a:r>
              <a:rPr lang="ru-RU" sz="1600" dirty="0">
                <a:latin typeface="Montserrat" panose="00000500000000000000" pitchFamily="2" charset="-52"/>
              </a:rPr>
              <a:t>населения </a:t>
            </a:r>
            <a:r>
              <a:rPr lang="ru-RU" sz="1600" dirty="0" smtClean="0">
                <a:latin typeface="Montserrat" panose="00000500000000000000" pitchFamily="2" charset="-52"/>
              </a:rPr>
              <a:t>(МГН</a:t>
            </a:r>
            <a:r>
              <a:rPr lang="ru-RU" sz="1600" dirty="0">
                <a:latin typeface="Montserrat" panose="00000500000000000000" pitchFamily="2" charset="-52"/>
              </a:rPr>
              <a:t>) экстренным вызовом медицинского </a:t>
            </a:r>
            <a:r>
              <a:rPr lang="ru-RU" sz="1600" dirty="0" smtClean="0">
                <a:latin typeface="Montserrat" panose="00000500000000000000" pitchFamily="2" charset="-52"/>
              </a:rPr>
              <a:t>персонала. </a:t>
            </a:r>
            <a:br>
              <a:rPr lang="ru-RU" sz="1600" dirty="0" smtClean="0">
                <a:latin typeface="Montserrat" panose="00000500000000000000" pitchFamily="2" charset="-52"/>
              </a:rPr>
            </a:br>
            <a:r>
              <a:rPr lang="ru-RU" sz="1600" dirty="0" smtClean="0">
                <a:latin typeface="Montserrat" panose="00000500000000000000" pitchFamily="2" charset="-52"/>
              </a:rPr>
              <a:t>Вызывной </a:t>
            </a:r>
            <a:r>
              <a:rPr lang="ru-RU" sz="1600" dirty="0">
                <a:latin typeface="Montserrat" panose="00000500000000000000" pitchFamily="2" charset="-52"/>
              </a:rPr>
              <a:t>сигнализатор</a:t>
            </a:r>
            <a:r>
              <a:rPr lang="ru-RU" sz="1600" dirty="0" smtClean="0">
                <a:latin typeface="Montserrat" panose="00000500000000000000" pitchFamily="2" charset="-52"/>
              </a:rPr>
              <a:t> </a:t>
            </a:r>
            <a:r>
              <a:rPr lang="ru-RU" sz="1600" dirty="0">
                <a:latin typeface="Montserrat" panose="00000500000000000000" pitchFamily="2" charset="-52"/>
              </a:rPr>
              <a:t>выпускается в соответствии с техническими условиями </a:t>
            </a:r>
            <a:r>
              <a:rPr lang="ru-RU" sz="1600" dirty="0" smtClean="0">
                <a:latin typeface="Montserrat" panose="00000500000000000000" pitchFamily="2" charset="-52"/>
              </a:rPr>
              <a:t>в </a:t>
            </a:r>
            <a:r>
              <a:rPr lang="ru-RU" sz="1600" dirty="0">
                <a:latin typeface="Montserrat" panose="00000500000000000000" pitchFamily="2" charset="-52"/>
              </a:rPr>
              <a:t>корпусе, предназначенном для </a:t>
            </a:r>
            <a:r>
              <a:rPr lang="ru-RU" sz="1600" dirty="0" smtClean="0">
                <a:latin typeface="Montserrat" panose="00000500000000000000" pitchFamily="2" charset="-52"/>
              </a:rPr>
              <a:t>накладного настенного </a:t>
            </a:r>
            <a:r>
              <a:rPr lang="ru-RU" sz="1600" dirty="0">
                <a:latin typeface="Montserrat" panose="00000500000000000000" pitchFamily="2" charset="-52"/>
              </a:rPr>
              <a:t>монтажа.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234" y="2316904"/>
            <a:ext cx="8781530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:</a:t>
            </a:r>
            <a:b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</a:br>
            <a:endParaRPr lang="ru-RU" sz="1500" dirty="0">
              <a:solidFill>
                <a:schemeClr val="accent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r>
              <a:rPr lang="ru-RU" sz="1400" dirty="0" smtClean="0">
                <a:latin typeface="Montserrat" panose="00000500000000000000" pitchFamily="2" charset="-52"/>
              </a:rPr>
              <a:t>Допустимый </a:t>
            </a:r>
            <a:r>
              <a:rPr lang="ru-RU" sz="1400" dirty="0">
                <a:latin typeface="Montserrat" panose="00000500000000000000" pitchFamily="2" charset="-52"/>
              </a:rPr>
              <a:t>ток в цепи питания </a:t>
            </a:r>
            <a:r>
              <a:rPr lang="ru-RU" sz="1400" dirty="0" smtClean="0">
                <a:latin typeface="Montserrat" panose="00000500000000000000" pitchFamily="2" charset="-52"/>
              </a:rPr>
              <a:t/>
            </a:r>
            <a:br>
              <a:rPr lang="ru-RU" sz="1400" dirty="0" smtClean="0">
                <a:latin typeface="Montserrat" panose="00000500000000000000" pitchFamily="2" charset="-52"/>
              </a:rPr>
            </a:br>
            <a:r>
              <a:rPr lang="ru-RU" sz="1400" dirty="0" smtClean="0">
                <a:latin typeface="Montserrat" panose="00000500000000000000" pitchFamily="2" charset="-52"/>
              </a:rPr>
              <a:t>светодиодного </a:t>
            </a:r>
            <a:r>
              <a:rPr lang="ru-RU" sz="1400" dirty="0">
                <a:latin typeface="Montserrat" panose="00000500000000000000" pitchFamily="2" charset="-52"/>
              </a:rPr>
              <a:t>индикатора вызова не </a:t>
            </a:r>
            <a:r>
              <a:rPr lang="ru-RU" sz="1400" dirty="0" smtClean="0">
                <a:latin typeface="Montserrat" panose="00000500000000000000" pitchFamily="2" charset="-52"/>
              </a:rPr>
              <a:t>более			10 </a:t>
            </a:r>
            <a:r>
              <a:rPr lang="ru-RU" sz="1400" dirty="0">
                <a:latin typeface="Montserrat" panose="00000500000000000000" pitchFamily="2" charset="-52"/>
              </a:rPr>
              <a:t>мА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Тип контактов органов </a:t>
            </a:r>
            <a:r>
              <a:rPr lang="ru-RU" sz="1400" dirty="0" smtClean="0">
                <a:latin typeface="Montserrat" panose="00000500000000000000" pitchFamily="2" charset="-52"/>
              </a:rPr>
              <a:t>вызов		нормально-разомкнутый </a:t>
            </a:r>
            <a:r>
              <a:rPr lang="ru-RU" sz="1400" dirty="0">
                <a:latin typeface="Montserrat" panose="00000500000000000000" pitchFamily="2" charset="-52"/>
              </a:rPr>
              <a:t>«сухой контакт»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Габаритные размеры ВС, без учёта шнура не </a:t>
            </a:r>
            <a:r>
              <a:rPr lang="ru-RU" sz="1400" dirty="0" smtClean="0">
                <a:latin typeface="Montserrat" panose="00000500000000000000" pitchFamily="2" charset="-52"/>
              </a:rPr>
              <a:t>более		86х86х46 мм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Длина шнура вызова, не </a:t>
            </a:r>
            <a:r>
              <a:rPr lang="ru-RU" sz="1400" dirty="0" smtClean="0">
                <a:latin typeface="Montserrat" panose="00000500000000000000" pitchFamily="2" charset="-52"/>
              </a:rPr>
              <a:t>менее				0,8 м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Масса, не </a:t>
            </a:r>
            <a:r>
              <a:rPr lang="ru-RU" sz="1400" dirty="0" smtClean="0">
                <a:latin typeface="Montserrat" panose="00000500000000000000" pitchFamily="2" charset="-52"/>
              </a:rPr>
              <a:t>более						0,1 кг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Материал </a:t>
            </a:r>
            <a:r>
              <a:rPr lang="ru-RU" sz="1400" dirty="0" smtClean="0">
                <a:latin typeface="Montserrat" panose="00000500000000000000" pitchFamily="2" charset="-52"/>
              </a:rPr>
              <a:t>корпуса</a:t>
            </a:r>
            <a:r>
              <a:rPr lang="ru-RU" sz="1400" dirty="0">
                <a:latin typeface="Montserrat" panose="00000500000000000000" pitchFamily="2" charset="-52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</a:rPr>
              <a:t>					пластик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Рабочий диапазон </a:t>
            </a:r>
            <a:r>
              <a:rPr lang="ru-RU" sz="1400" dirty="0" smtClean="0">
                <a:latin typeface="Montserrat" panose="00000500000000000000" pitchFamily="2" charset="-52"/>
              </a:rPr>
              <a:t>температур</a:t>
            </a:r>
            <a:r>
              <a:rPr lang="ru-RU" sz="1400" dirty="0">
                <a:latin typeface="Montserrat" panose="00000500000000000000" pitchFamily="2" charset="-52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</a:rPr>
              <a:t>			+5 </a:t>
            </a:r>
            <a:r>
              <a:rPr lang="ru-RU" sz="1400" dirty="0">
                <a:latin typeface="Montserrat" panose="00000500000000000000" pitchFamily="2" charset="-52"/>
              </a:rPr>
              <a:t>… +</a:t>
            </a:r>
            <a:r>
              <a:rPr lang="ru-RU" sz="1400" dirty="0" smtClean="0">
                <a:latin typeface="Montserrat" panose="00000500000000000000" pitchFamily="2" charset="-52"/>
              </a:rPr>
              <a:t>40</a:t>
            </a:r>
            <a:r>
              <a:rPr lang="ru-RU" sz="1400" dirty="0">
                <a:latin typeface="Montserrat" panose="00000500000000000000" pitchFamily="2" charset="-52"/>
              </a:rPr>
              <a:t>°</a:t>
            </a:r>
            <a:r>
              <a:rPr lang="ru-RU" sz="1400" dirty="0" smtClean="0">
                <a:latin typeface="Montserrat" panose="00000500000000000000" pitchFamily="2" charset="-52"/>
              </a:rPr>
              <a:t>С</a:t>
            </a:r>
            <a:endParaRPr lang="ru-RU" sz="140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Montserrat" panose="00000500000000000000" pitchFamily="2" charset="-52"/>
              </a:rPr>
              <a:t>Климатическое </a:t>
            </a:r>
            <a:r>
              <a:rPr lang="ru-RU" sz="1400" dirty="0" smtClean="0">
                <a:latin typeface="Montserrat" panose="00000500000000000000" pitchFamily="2" charset="-52"/>
              </a:rPr>
              <a:t>исполнение					IP54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8514387" y="4684202"/>
            <a:ext cx="704850" cy="1213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8145499" y="5006306"/>
            <a:ext cx="704850" cy="12135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11280405" y="4027002"/>
            <a:ext cx="704850" cy="121359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10885840" y="4349106"/>
            <a:ext cx="704850" cy="121359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10516952" y="4671210"/>
            <a:ext cx="704850" cy="12135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10120632" y="4993314"/>
            <a:ext cx="704850" cy="121359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57" t="14305" r="21859" b="12304"/>
          <a:stretch/>
        </p:blipFill>
        <p:spPr>
          <a:xfrm>
            <a:off x="9588125" y="2261773"/>
            <a:ext cx="1428127" cy="1232453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>
            <a:stCxn id="17" idx="2"/>
          </p:cNvCxnSpPr>
          <p:nvPr/>
        </p:nvCxnSpPr>
        <p:spPr>
          <a:xfrm flipH="1">
            <a:off x="10302027" y="3494226"/>
            <a:ext cx="162" cy="43726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224247" y="3573837"/>
            <a:ext cx="146656" cy="1578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318490" y="357781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8</a:t>
            </a:r>
            <a:endParaRPr lang="ru-RU" sz="14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9292404" y="3931489"/>
            <a:ext cx="20103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0178796" y="3931489"/>
            <a:ext cx="1123950" cy="92909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8173287" y="3931489"/>
            <a:ext cx="1123950" cy="92909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292404" y="1929975"/>
            <a:ext cx="2274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Тромбон СОРС-Мед-ТП         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22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9432597" y="3827874"/>
            <a:ext cx="146656" cy="1578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015220" y="3848467"/>
            <a:ext cx="146656" cy="1578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098979" y="362211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00246" y="364682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4</a:t>
            </a:r>
          </a:p>
        </p:txBody>
      </p:sp>
      <p:sp>
        <p:nvSpPr>
          <p:cNvPr id="29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31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2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33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0" name="Схема включения «Тромбон СДС»"/>
          <p:cNvSpPr txBox="1"/>
          <p:nvPr/>
        </p:nvSpPr>
        <p:spPr>
          <a:xfrm>
            <a:off x="383489" y="221477"/>
            <a:ext cx="9730329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Вызывной сигнализатор «Тромбон СОРС-Мед-ВС»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10953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96" y="995219"/>
            <a:ext cx="10716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Кнопка </a:t>
            </a:r>
            <a:r>
              <a:rPr lang="ru-RU" sz="1600" dirty="0">
                <a:latin typeface="Montserrat" panose="00000500000000000000" pitchFamily="2" charset="-52"/>
              </a:rPr>
              <a:t>выносная </a:t>
            </a:r>
            <a:r>
              <a:rPr lang="ru-RU" sz="1600" dirty="0" smtClean="0">
                <a:latin typeface="Montserrat" panose="00000500000000000000" pitchFamily="2" charset="-52"/>
              </a:rPr>
              <a:t>предназначена </a:t>
            </a:r>
            <a:r>
              <a:rPr lang="ru-RU" sz="1600" dirty="0">
                <a:latin typeface="Montserrat" panose="00000500000000000000" pitchFamily="2" charset="-52"/>
              </a:rPr>
              <a:t>для дополнительного комплектования </a:t>
            </a:r>
            <a:r>
              <a:rPr lang="ru-RU" sz="1600" dirty="0" smtClean="0">
                <a:latin typeface="Montserrat" panose="00000500000000000000" pitchFamily="2" charset="-52"/>
              </a:rPr>
              <a:t>устройств пациента и </a:t>
            </a:r>
          </a:p>
          <a:p>
            <a:r>
              <a:rPr lang="ru-RU" sz="1600" dirty="0" smtClean="0">
                <a:latin typeface="Montserrat" panose="00000500000000000000" pitchFamily="2" charset="-52"/>
              </a:rPr>
              <a:t>вызывных сигнализаторов.  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296" y="1948003"/>
            <a:ext cx="887484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характеристики:</a:t>
            </a:r>
          </a:p>
          <a:p>
            <a:endParaRPr lang="ru-RU" sz="1500" b="1" dirty="0">
              <a:latin typeface="Montserrat" panose="00000500000000000000" pitchFamily="2" charset="-52"/>
            </a:endParaRPr>
          </a:p>
          <a:p>
            <a:r>
              <a:rPr lang="ru-RU" sz="1400" dirty="0" smtClean="0">
                <a:latin typeface="Montserrat" panose="00000500000000000000" pitchFamily="2" charset="-52"/>
              </a:rPr>
              <a:t>Длина кабеля					2м</a:t>
            </a:r>
          </a:p>
          <a:p>
            <a:r>
              <a:rPr lang="ru-RU" sz="1400" dirty="0" smtClean="0">
                <a:latin typeface="Montserrat" panose="00000500000000000000" pitchFamily="2" charset="-52"/>
              </a:rPr>
              <a:t>Разъем для подключения к УП, ТП  и ВС		</a:t>
            </a:r>
            <a:r>
              <a:rPr lang="en-US" sz="1400" dirty="0" smtClean="0">
                <a:latin typeface="Montserrat" panose="00000500000000000000" pitchFamily="2" charset="-52"/>
              </a:rPr>
              <a:t>J</a:t>
            </a:r>
            <a:r>
              <a:rPr lang="ru-RU" sz="1400" dirty="0">
                <a:latin typeface="Montserrat" panose="00000500000000000000" pitchFamily="2" charset="-52"/>
              </a:rPr>
              <a:t>а</a:t>
            </a:r>
            <a:r>
              <a:rPr lang="en-US" sz="1400" dirty="0" err="1" smtClean="0">
                <a:latin typeface="Montserrat" panose="00000500000000000000" pitchFamily="2" charset="-52"/>
              </a:rPr>
              <a:t>ck</a:t>
            </a:r>
            <a:r>
              <a:rPr lang="en-US" sz="1400" dirty="0" smtClean="0">
                <a:latin typeface="Montserrat" panose="00000500000000000000" pitchFamily="2" charset="-52"/>
              </a:rPr>
              <a:t> 6.3 </a:t>
            </a:r>
            <a:r>
              <a:rPr lang="ru-RU" sz="1400" dirty="0" smtClean="0">
                <a:latin typeface="Montserrat" panose="00000500000000000000" pitchFamily="2" charset="-52"/>
              </a:rPr>
              <a:t>мм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Тип контактов органов </a:t>
            </a:r>
            <a:r>
              <a:rPr lang="ru-RU" sz="1400" dirty="0" smtClean="0">
                <a:latin typeface="Montserrat" panose="00000500000000000000" pitchFamily="2" charset="-52"/>
              </a:rPr>
              <a:t>вызова		нормально-разомкнутый </a:t>
            </a:r>
            <a:r>
              <a:rPr lang="ru-RU" sz="1400" dirty="0">
                <a:latin typeface="Montserrat" panose="00000500000000000000" pitchFamily="2" charset="-52"/>
              </a:rPr>
              <a:t>«сухой контакт»</a:t>
            </a:r>
          </a:p>
          <a:p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426" r="991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59" t="13750" r="7244" b="13750"/>
          <a:stretch/>
        </p:blipFill>
        <p:spPr>
          <a:xfrm>
            <a:off x="8983800" y="1824617"/>
            <a:ext cx="2629355" cy="1564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4" b="99637" l="273" r="99909">
                        <a14:foregroundMark x1="70014" y1="18595" x2="70014" y2="18595"/>
                        <a14:foregroundMark x1="16583" y1="69594" x2="16583" y2="69594"/>
                        <a14:foregroundMark x1="11131" y1="54149" x2="11131" y2="54149"/>
                        <a14:foregroundMark x1="13221" y1="44276" x2="13221" y2="44276"/>
                        <a14:foregroundMark x1="12313" y1="45972" x2="12313" y2="45972"/>
                        <a14:foregroundMark x1="15084" y1="41369" x2="15084" y2="41369"/>
                        <a14:foregroundMark x1="18128" y1="38462" x2="18128" y2="38462"/>
                        <a14:foregroundMark x1="20400" y1="36947" x2="20400" y2="36947"/>
                        <a14:foregroundMark x1="22899" y1="36099" x2="23353" y2="36099"/>
                        <a14:foregroundMark x1="27169" y1="35978" x2="27169" y2="35978"/>
                        <a14:foregroundMark x1="16674" y1="39188" x2="16674" y2="39188"/>
                        <a14:backgroundMark x1="67288" y1="65718" x2="67288" y2="65718"/>
                        <a14:backgroundMark x1="74602" y1="71835" x2="74602" y2="71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15973" r="17396" b="14999"/>
          <a:stretch/>
        </p:blipFill>
        <p:spPr>
          <a:xfrm>
            <a:off x="6461013" y="4324670"/>
            <a:ext cx="2036620" cy="14606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394" r="964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27" t="13542" r="7529" b="14375"/>
          <a:stretch/>
        </p:blipFill>
        <p:spPr>
          <a:xfrm rot="18878892">
            <a:off x="3710003" y="4493521"/>
            <a:ext cx="1327394" cy="7932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1" t="6041" r="35511" b="5000"/>
          <a:stretch/>
        </p:blipFill>
        <p:spPr>
          <a:xfrm>
            <a:off x="4828054" y="4501186"/>
            <a:ext cx="745795" cy="12840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25120" y="3986077"/>
            <a:ext cx="55894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Montserrat" panose="00000500000000000000" pitchFamily="2" charset="-52"/>
              </a:rPr>
              <a:t>Тромбон СОРС-Мед-ВС                   Тромбон СОРС-Мед-УП</a:t>
            </a:r>
            <a:endParaRPr lang="ru-RU" sz="1300" dirty="0">
              <a:latin typeface="Montserrat" panose="00000500000000000000" pitchFamily="2" charset="-52"/>
            </a:endParaRPr>
          </a:p>
        </p:txBody>
      </p:sp>
      <p:pic>
        <p:nvPicPr>
          <p:cNvPr id="11" name="Рисунок 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13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5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6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7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Схема включения «Тромбон СДС»"/>
          <p:cNvSpPr txBox="1"/>
          <p:nvPr/>
        </p:nvSpPr>
        <p:spPr>
          <a:xfrm>
            <a:off x="383489" y="221477"/>
            <a:ext cx="9730329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Кнопка выносная «Тромбон СОРС-Мед-КВ»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81180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790" y="749019"/>
            <a:ext cx="11691035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latin typeface="Montserrat" panose="00000500000000000000" pitchFamily="2" charset="-52"/>
              </a:rPr>
              <a:t>Комплекс речевой палатной сигнализации «Тромбон </a:t>
            </a:r>
            <a:r>
              <a:rPr lang="ru-RU" sz="1700" b="1" dirty="0" smtClean="0">
                <a:latin typeface="Montserrat" panose="00000500000000000000" pitchFamily="2" charset="-52"/>
              </a:rPr>
              <a:t>СОРС-Мед» предназначен</a:t>
            </a:r>
          </a:p>
          <a:p>
            <a:endParaRPr lang="en-US" dirty="0">
              <a:latin typeface="Montserrat" panose="00000500000000000000" pitchFamily="2" charset="-52"/>
            </a:endParaRPr>
          </a:p>
          <a:p>
            <a:pPr marL="342900" indent="-342900">
              <a:buAutoNum type="arabicPeriod"/>
            </a:pPr>
            <a:r>
              <a:rPr lang="ru-RU" sz="1400" dirty="0" smtClean="0">
                <a:latin typeface="Montserrat" panose="00000500000000000000" pitchFamily="2" charset="-52"/>
              </a:rPr>
              <a:t>Обеспечения экстренного вызова медицинской сестры </a:t>
            </a:r>
            <a:r>
              <a:rPr lang="ru-RU" sz="1400" i="1" dirty="0" smtClean="0">
                <a:latin typeface="Montserrat" panose="00000500000000000000" pitchFamily="2" charset="-52"/>
              </a:rPr>
              <a:t>(сигнальный режим «экстренный вызов»):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- сантехнические зоны или в любом другом помещении отделения, активированный с вызывного сигнализатора;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latin typeface="Montserrat" panose="00000500000000000000" pitchFamily="2" charset="-52"/>
              </a:rPr>
              <a:t>- пациентом из палаты</a:t>
            </a:r>
            <a:r>
              <a:rPr lang="ru-RU" sz="1400" dirty="0">
                <a:latin typeface="Montserrat" panose="00000500000000000000" pitchFamily="2" charset="-52"/>
              </a:rPr>
              <a:t>, активированный с </a:t>
            </a:r>
            <a:r>
              <a:rPr lang="ru-RU" sz="1400" dirty="0" smtClean="0">
                <a:latin typeface="Montserrat" panose="00000500000000000000" pitchFamily="2" charset="-52"/>
              </a:rPr>
              <a:t>индивидуального вызывного </a:t>
            </a:r>
            <a:r>
              <a:rPr lang="ru-RU" sz="1400" dirty="0">
                <a:latin typeface="Montserrat" panose="00000500000000000000" pitchFamily="2" charset="-52"/>
              </a:rPr>
              <a:t>сигнализатора</a:t>
            </a:r>
            <a:r>
              <a:rPr lang="ru-RU" sz="1400" dirty="0" smtClean="0">
                <a:latin typeface="Montserrat" panose="00000500000000000000" pitchFamily="2" charset="-52"/>
              </a:rPr>
              <a:t>;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 - лежачим на кровати «обездвиженным» </a:t>
            </a:r>
            <a:r>
              <a:rPr lang="ru-RU" sz="1400" dirty="0" smtClean="0">
                <a:latin typeface="Montserrat" panose="00000500000000000000" pitchFamily="2" charset="-52"/>
              </a:rPr>
              <a:t>пациентом, </a:t>
            </a:r>
            <a:r>
              <a:rPr lang="ru-RU" sz="1400" dirty="0">
                <a:latin typeface="Montserrat" panose="00000500000000000000" pitchFamily="2" charset="-52"/>
              </a:rPr>
              <a:t>активированный с кистевого контактора</a:t>
            </a:r>
            <a:r>
              <a:rPr lang="ru-RU" sz="1400" dirty="0" smtClean="0">
                <a:latin typeface="Montserrat" panose="00000500000000000000" pitchFamily="2" charset="-52"/>
              </a:rPr>
              <a:t>.</a:t>
            </a:r>
          </a:p>
          <a:p>
            <a:endParaRPr lang="ru-RU" sz="1400" dirty="0">
              <a:latin typeface="Montserrat" panose="00000500000000000000" pitchFamily="2" charset="-52"/>
            </a:endParaRPr>
          </a:p>
          <a:p>
            <a:pPr marL="342900" indent="-342900">
              <a:buAutoNum type="arabicPeriod" startAt="2"/>
            </a:pPr>
            <a:r>
              <a:rPr lang="ru-RU" sz="1400" dirty="0" smtClean="0">
                <a:latin typeface="Montserrat" panose="00000500000000000000" pitchFamily="2" charset="-52"/>
              </a:rPr>
              <a:t>Обеспечения двухсторонней голосовой </a:t>
            </a:r>
            <a:r>
              <a:rPr lang="ru-RU" sz="1400" dirty="0">
                <a:latin typeface="Montserrat" panose="00000500000000000000" pitchFamily="2" charset="-52"/>
              </a:rPr>
              <a:t>связи </a:t>
            </a:r>
            <a:r>
              <a:rPr lang="ru-RU" sz="1400" dirty="0" smtClean="0">
                <a:latin typeface="Montserrat" panose="00000500000000000000" pitchFamily="2" charset="-52"/>
              </a:rPr>
              <a:t>между: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 - </a:t>
            </a:r>
            <a:r>
              <a:rPr lang="ru-RU" sz="1400" dirty="0" smtClean="0">
                <a:latin typeface="Montserrat" panose="00000500000000000000" pitchFamily="2" charset="-52"/>
              </a:rPr>
              <a:t>пациентом </a:t>
            </a:r>
            <a:r>
              <a:rPr lang="ru-RU" sz="1400" dirty="0">
                <a:latin typeface="Montserrat" panose="00000500000000000000" pitchFamily="2" charset="-52"/>
              </a:rPr>
              <a:t>и медсестрой </a:t>
            </a:r>
            <a:r>
              <a:rPr lang="ru-RU" sz="1400" i="1" dirty="0">
                <a:latin typeface="Montserrat" panose="00000500000000000000" pitchFamily="2" charset="-52"/>
              </a:rPr>
              <a:t>(голосовой режим «связь: пациент-медсестра</a:t>
            </a:r>
            <a:r>
              <a:rPr lang="ru-RU" sz="1400" i="1" dirty="0" smtClean="0">
                <a:latin typeface="Montserrat" panose="00000500000000000000" pitchFamily="2" charset="-52"/>
              </a:rPr>
              <a:t>»)</a:t>
            </a:r>
            <a:r>
              <a:rPr lang="ru-RU" sz="1400" dirty="0" smtClean="0">
                <a:latin typeface="Montserrat" panose="00000500000000000000" pitchFamily="2" charset="-52"/>
              </a:rPr>
              <a:t>, активированный </a:t>
            </a:r>
            <a:r>
              <a:rPr lang="ru-RU" sz="1400" dirty="0">
                <a:latin typeface="Montserrat" panose="00000500000000000000" pitchFamily="2" charset="-52"/>
              </a:rPr>
              <a:t>с переговорного устройства </a:t>
            </a:r>
            <a:r>
              <a:rPr lang="ru-RU" sz="1400" dirty="0" smtClean="0">
                <a:latin typeface="Montserrat" panose="00000500000000000000" pitchFamily="2" charset="-52"/>
              </a:rPr>
              <a:t>пациента;</a:t>
            </a:r>
            <a:endParaRPr lang="ru-RU" dirty="0">
              <a:latin typeface="Montserrat" panose="00000500000000000000" pitchFamily="2" charset="-52"/>
            </a:endParaRPr>
          </a:p>
          <a:p>
            <a:r>
              <a:rPr lang="ru-RU" sz="1400" dirty="0" smtClean="0">
                <a:latin typeface="Montserrat" panose="00000500000000000000" pitchFamily="2" charset="-52"/>
              </a:rPr>
              <a:t> - между </a:t>
            </a:r>
            <a:r>
              <a:rPr lang="ru-RU" sz="1400" dirty="0">
                <a:latin typeface="Montserrat" panose="00000500000000000000" pitchFamily="2" charset="-52"/>
              </a:rPr>
              <a:t>медсестрой и </a:t>
            </a:r>
            <a:r>
              <a:rPr lang="ru-RU" sz="1400" dirty="0" smtClean="0">
                <a:latin typeface="Montserrat" panose="00000500000000000000" pitchFamily="2" charset="-52"/>
              </a:rPr>
              <a:t>дежурным </a:t>
            </a:r>
            <a:r>
              <a:rPr lang="ru-RU" sz="1400" dirty="0">
                <a:latin typeface="Montserrat" panose="00000500000000000000" pitchFamily="2" charset="-52"/>
              </a:rPr>
              <a:t>врачом </a:t>
            </a:r>
            <a:r>
              <a:rPr lang="ru-RU" sz="1400" i="1" dirty="0">
                <a:latin typeface="Montserrat" panose="00000500000000000000" pitchFamily="2" charset="-52"/>
              </a:rPr>
              <a:t>(голосовой режим «связь: медсестра-врач»), </a:t>
            </a:r>
            <a:r>
              <a:rPr lang="ru-RU" sz="1400" dirty="0">
                <a:latin typeface="Montserrat" panose="00000500000000000000" pitchFamily="2" charset="-52"/>
              </a:rPr>
              <a:t>активированной с пульта </a:t>
            </a:r>
            <a:r>
              <a:rPr lang="ru-RU" sz="1400" dirty="0" smtClean="0">
                <a:latin typeface="Montserrat" panose="00000500000000000000" pitchFamily="2" charset="-52"/>
              </a:rPr>
              <a:t>медсестры; </a:t>
            </a:r>
          </a:p>
          <a:p>
            <a:r>
              <a:rPr lang="ru-RU" sz="1400" dirty="0" smtClean="0">
                <a:latin typeface="Montserrat" panose="00000500000000000000" pitchFamily="2" charset="-52"/>
              </a:rPr>
              <a:t> - </a:t>
            </a:r>
            <a:r>
              <a:rPr lang="ru-RU" sz="1400" dirty="0">
                <a:latin typeface="Montserrat" panose="00000500000000000000" pitchFamily="2" charset="-52"/>
              </a:rPr>
              <a:t>между </a:t>
            </a:r>
            <a:r>
              <a:rPr lang="ru-RU" sz="1400" dirty="0" smtClean="0">
                <a:latin typeface="Montserrat" panose="00000500000000000000" pitchFamily="2" charset="-52"/>
              </a:rPr>
              <a:t>медсестрой и </a:t>
            </a:r>
            <a:r>
              <a:rPr lang="ru-RU" sz="1400" dirty="0">
                <a:latin typeface="Montserrat" panose="00000500000000000000" pitchFamily="2" charset="-52"/>
              </a:rPr>
              <a:t>медсестрой </a:t>
            </a:r>
            <a:r>
              <a:rPr lang="ru-RU" sz="1400" i="1" dirty="0">
                <a:latin typeface="Montserrat" panose="00000500000000000000" pitchFamily="2" charset="-52"/>
              </a:rPr>
              <a:t>(голосовой режим «связь:  </a:t>
            </a:r>
            <a:r>
              <a:rPr lang="ru-RU" sz="1400" i="1" dirty="0" smtClean="0">
                <a:latin typeface="Montserrat" panose="00000500000000000000" pitchFamily="2" charset="-52"/>
              </a:rPr>
              <a:t>медсестра- </a:t>
            </a:r>
            <a:r>
              <a:rPr lang="ru-RU" sz="1400" i="1" dirty="0">
                <a:latin typeface="Montserrat" panose="00000500000000000000" pitchFamily="2" charset="-52"/>
              </a:rPr>
              <a:t>медсестра</a:t>
            </a:r>
            <a:r>
              <a:rPr lang="ru-RU" sz="1400" i="1" dirty="0" smtClean="0">
                <a:latin typeface="Montserrat" panose="00000500000000000000" pitchFamily="2" charset="-52"/>
              </a:rPr>
              <a:t>»).</a:t>
            </a: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dirty="0" smtClean="0">
                <a:latin typeface="Montserrat" panose="00000500000000000000" pitchFamily="2" charset="-52"/>
              </a:rPr>
              <a:t>3. Обеспечения громкоговорящей связью. </a:t>
            </a: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700" b="1" dirty="0">
                <a:latin typeface="Montserrat" panose="00000500000000000000" pitchFamily="2" charset="-52"/>
              </a:rPr>
              <a:t>Комплекс «Тромбон СОРС-Мед» создавался в соответствии с требованиями </a:t>
            </a:r>
            <a:endParaRPr lang="ru-RU" sz="1700" b="1" dirty="0" smtClean="0">
              <a:latin typeface="Montserrat" panose="00000500000000000000" pitchFamily="2" charset="-52"/>
            </a:endParaRP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dirty="0">
                <a:latin typeface="Montserrat" panose="00000500000000000000" pitchFamily="2" charset="-52"/>
              </a:rPr>
              <a:t>- раздела 7.6.8 «Вызывная сигнализация» </a:t>
            </a:r>
            <a:r>
              <a:rPr lang="ru-RU" sz="1400" dirty="0" smtClean="0">
                <a:latin typeface="Montserrat" panose="00000500000000000000" pitchFamily="2" charset="-52"/>
              </a:rPr>
              <a:t> СП158.13330.2014 Здания и помещения медицинских организаций (правила проектирования);</a:t>
            </a:r>
          </a:p>
          <a:p>
            <a:r>
              <a:rPr lang="ru-RU" sz="1400" dirty="0" smtClean="0">
                <a:latin typeface="Montserrat" panose="00000500000000000000" pitchFamily="2" charset="-52"/>
              </a:rPr>
              <a:t>- раздела </a:t>
            </a:r>
            <a:r>
              <a:rPr lang="ru-RU" sz="1400" dirty="0">
                <a:latin typeface="Montserrat" panose="00000500000000000000" pitchFamily="2" charset="-52"/>
              </a:rPr>
              <a:t>5.8 «Вызывная сигнализация» ГОСТ Р 70299-2022 </a:t>
            </a:r>
            <a:r>
              <a:rPr lang="ru-RU" sz="1400" dirty="0" smtClean="0">
                <a:latin typeface="Montserrat" panose="00000500000000000000" pitchFamily="2" charset="-52"/>
              </a:rPr>
              <a:t>Слаботочные </a:t>
            </a:r>
            <a:r>
              <a:rPr lang="ru-RU" sz="1400" dirty="0">
                <a:latin typeface="Montserrat" panose="00000500000000000000" pitchFamily="2" charset="-52"/>
              </a:rPr>
              <a:t>системы. Кабельные системы. Слаботочные системы зданий медицинского назначения. Общие </a:t>
            </a:r>
            <a:r>
              <a:rPr lang="ru-RU" sz="1400" dirty="0" smtClean="0">
                <a:latin typeface="Montserrat" panose="00000500000000000000" pitchFamily="2" charset="-52"/>
              </a:rPr>
              <a:t>положения;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- раздела 7.6.7 «Двусторонняя голосовая связь» СП158.13330.2014 Здания и помещения медицинских организаций </a:t>
            </a:r>
            <a:r>
              <a:rPr lang="ru-RU" sz="1400" dirty="0" smtClean="0">
                <a:latin typeface="Montserrat" panose="00000500000000000000" pitchFamily="2" charset="-52"/>
              </a:rPr>
              <a:t>(проектируется по СП 134.13330).</a:t>
            </a:r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6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0" name="Схема включения «Тромбон СДС»"/>
          <p:cNvSpPr txBox="1"/>
          <p:nvPr/>
        </p:nvSpPr>
        <p:spPr>
          <a:xfrm>
            <a:off x="243790" y="192185"/>
            <a:ext cx="8826136" cy="515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/>
              <a:t>Назначение комплекса </a:t>
            </a:r>
            <a:r>
              <a:rPr lang="ru-RU" sz="3300" dirty="0" smtClean="0"/>
              <a:t>«Т</a:t>
            </a:r>
            <a:r>
              <a:rPr lang="ru-RU" sz="3300" dirty="0"/>
              <a:t>ромбон СОРС-Мед</a:t>
            </a:r>
            <a:r>
              <a:rPr lang="ru-RU" sz="3300" dirty="0" smtClean="0"/>
              <a:t>»</a:t>
            </a:r>
            <a:endParaRPr lang="ru-RU" sz="3300" dirty="0"/>
          </a:p>
        </p:txBody>
      </p:sp>
      <p:sp>
        <p:nvSpPr>
          <p:cNvPr id="11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34494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Рисунок 20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50" r="899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6666" r="23437" b="27778"/>
          <a:stretch/>
        </p:blipFill>
        <p:spPr>
          <a:xfrm>
            <a:off x="453057" y="5096104"/>
            <a:ext cx="1537449" cy="1411821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"/>
          <a:srcRect l="23001" t="18884" r="29011" b="14708"/>
          <a:stretch/>
        </p:blipFill>
        <p:spPr>
          <a:xfrm>
            <a:off x="367213" y="2641486"/>
            <a:ext cx="1995168" cy="1972104"/>
          </a:xfrm>
          <a:prstGeom prst="rect">
            <a:avLst/>
          </a:prstGeom>
        </p:spPr>
      </p:pic>
      <p:cxnSp>
        <p:nvCxnSpPr>
          <p:cNvPr id="108" name="Соединитель: уступ 84"/>
          <p:cNvCxnSpPr/>
          <p:nvPr/>
        </p:nvCxnSpPr>
        <p:spPr>
          <a:xfrm rot="5400000">
            <a:off x="1307841" y="5230563"/>
            <a:ext cx="1571315" cy="337364"/>
          </a:xfrm>
          <a:prstGeom prst="bentConnector3">
            <a:avLst>
              <a:gd name="adj1" fmla="val 101056"/>
            </a:avLst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 flipH="1">
            <a:off x="1877456" y="6201298"/>
            <a:ext cx="8530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Montserrat" panose="00000500000000000000" pitchFamily="2" charset="-52"/>
              </a:rPr>
              <a:t>RS-485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10" name="Прямая со стрелкой 109"/>
          <p:cNvCxnSpPr/>
          <p:nvPr/>
        </p:nvCxnSpPr>
        <p:spPr>
          <a:xfrm flipV="1">
            <a:off x="463080" y="4627913"/>
            <a:ext cx="0" cy="6230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 flipH="1">
            <a:off x="464728" y="4823132"/>
            <a:ext cx="534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Montserrat" panose="00000500000000000000" pitchFamily="2" charset="-52"/>
              </a:rPr>
              <a:t>2</a:t>
            </a:r>
            <a:r>
              <a:rPr lang="ru-RU" sz="1000" dirty="0" smtClean="0">
                <a:latin typeface="Montserrat" panose="00000500000000000000" pitchFamily="2" charset="-52"/>
              </a:rPr>
              <a:t>3</a:t>
            </a:r>
            <a:r>
              <a:rPr lang="en-GB" sz="1000" dirty="0" smtClean="0">
                <a:latin typeface="Montserrat" panose="00000500000000000000" pitchFamily="2" charset="-52"/>
              </a:rPr>
              <a:t>0</a:t>
            </a:r>
            <a:r>
              <a:rPr lang="ru-RU" sz="1000" dirty="0">
                <a:latin typeface="Montserrat" panose="00000500000000000000" pitchFamily="2" charset="-52"/>
              </a:rPr>
              <a:t>В</a:t>
            </a:r>
          </a:p>
        </p:txBody>
      </p:sp>
      <p:sp>
        <p:nvSpPr>
          <p:cNvPr id="112" name="TextBox 111"/>
          <p:cNvSpPr txBox="1"/>
          <p:nvPr/>
        </p:nvSpPr>
        <p:spPr>
          <a:xfrm flipH="1">
            <a:off x="565768" y="5678903"/>
            <a:ext cx="1209933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СОРС-Мед-ПМ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13" name="Соединитель: уступ 35"/>
          <p:cNvCxnSpPr/>
          <p:nvPr/>
        </p:nvCxnSpPr>
        <p:spPr>
          <a:xfrm flipV="1">
            <a:off x="2387005" y="2091448"/>
            <a:ext cx="863244" cy="82082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Соединитель: уступ 228"/>
          <p:cNvCxnSpPr/>
          <p:nvPr/>
        </p:nvCxnSpPr>
        <p:spPr>
          <a:xfrm>
            <a:off x="2371676" y="4362697"/>
            <a:ext cx="820976" cy="149890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Группа 114"/>
          <p:cNvGrpSpPr/>
          <p:nvPr/>
        </p:nvGrpSpPr>
        <p:grpSpPr>
          <a:xfrm>
            <a:off x="1322997" y="4621926"/>
            <a:ext cx="897139" cy="657492"/>
            <a:chOff x="951561" y="3738995"/>
            <a:chExt cx="709524" cy="657492"/>
          </a:xfrm>
        </p:grpSpPr>
        <p:sp>
          <p:nvSpPr>
            <p:cNvPr id="116" name="TextBox 115"/>
            <p:cNvSpPr txBox="1"/>
            <p:nvPr/>
          </p:nvSpPr>
          <p:spPr>
            <a:xfrm flipH="1">
              <a:off x="951561" y="3841391"/>
              <a:ext cx="709524" cy="55399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RS-485 </a:t>
              </a:r>
              <a:endParaRPr lang="ru-RU" sz="1000" dirty="0">
                <a:latin typeface="Montserrat" panose="00000500000000000000" pitchFamily="2" charset="-52"/>
              </a:endParaRPr>
            </a:p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к ЛБС n-1</a:t>
              </a:r>
              <a:endParaRPr lang="ru-RU" sz="1000" dirty="0">
                <a:latin typeface="Montserrat" panose="00000500000000000000" pitchFamily="2" charset="-52"/>
              </a:endParaRPr>
            </a:p>
          </p:txBody>
        </p:sp>
        <p:cxnSp>
          <p:nvCxnSpPr>
            <p:cNvPr id="117" name="Прямая со стрелкой 116"/>
            <p:cNvCxnSpPr/>
            <p:nvPr/>
          </p:nvCxnSpPr>
          <p:spPr>
            <a:xfrm>
              <a:off x="994293" y="3738995"/>
              <a:ext cx="2640" cy="657492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8" name="Группа 117"/>
          <p:cNvGrpSpPr/>
          <p:nvPr/>
        </p:nvGrpSpPr>
        <p:grpSpPr>
          <a:xfrm>
            <a:off x="396765" y="3259516"/>
            <a:ext cx="911528" cy="425581"/>
            <a:chOff x="229318" y="2738171"/>
            <a:chExt cx="911528" cy="425581"/>
          </a:xfrm>
        </p:grpSpPr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69137" y="2878373"/>
              <a:ext cx="83255" cy="11463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flipH="1">
              <a:off x="469137" y="3023382"/>
              <a:ext cx="4130" cy="11522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230953" y="2772888"/>
              <a:ext cx="243488" cy="12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229318" y="3131808"/>
              <a:ext cx="2377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Овал 122"/>
            <p:cNvSpPr/>
            <p:nvPr/>
          </p:nvSpPr>
          <p:spPr>
            <a:xfrm rot="5400000" flipV="1">
              <a:off x="228585" y="2740540"/>
              <a:ext cx="69433" cy="6469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sp>
          <p:nvSpPr>
            <p:cNvPr id="124" name="Овал 123"/>
            <p:cNvSpPr/>
            <p:nvPr/>
          </p:nvSpPr>
          <p:spPr>
            <a:xfrm rot="5400000">
              <a:off x="230539" y="3098642"/>
              <a:ext cx="63889" cy="663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cxnSp>
          <p:nvCxnSpPr>
            <p:cNvPr id="125" name="Прямая соединительная линия 124"/>
            <p:cNvCxnSpPr/>
            <p:nvPr/>
          </p:nvCxnSpPr>
          <p:spPr>
            <a:xfrm flipH="1">
              <a:off x="471202" y="2772888"/>
              <a:ext cx="1044" cy="1075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/>
            <p:cNvSpPr txBox="1"/>
            <p:nvPr/>
          </p:nvSpPr>
          <p:spPr>
            <a:xfrm>
              <a:off x="599874" y="2824668"/>
              <a:ext cx="540972" cy="2462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Пуск</a:t>
              </a:r>
              <a:endParaRPr lang="ru-RU" sz="10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396043" y="3773976"/>
            <a:ext cx="1612467" cy="425581"/>
            <a:chOff x="218819" y="2891045"/>
            <a:chExt cx="1612467" cy="425581"/>
          </a:xfrm>
        </p:grpSpPr>
        <p:cxnSp>
          <p:nvCxnSpPr>
            <p:cNvPr id="128" name="Прямая соединительная линия 127"/>
            <p:cNvCxnSpPr/>
            <p:nvPr/>
          </p:nvCxnSpPr>
          <p:spPr>
            <a:xfrm>
              <a:off x="458638" y="3031247"/>
              <a:ext cx="83255" cy="11463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 flipH="1">
              <a:off x="458638" y="3176256"/>
              <a:ext cx="4130" cy="11522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220454" y="2925762"/>
              <a:ext cx="243488" cy="12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218819" y="3284682"/>
              <a:ext cx="23775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Овал 131"/>
            <p:cNvSpPr/>
            <p:nvPr/>
          </p:nvSpPr>
          <p:spPr>
            <a:xfrm rot="5400000" flipV="1">
              <a:off x="218086" y="2893414"/>
              <a:ext cx="69433" cy="6469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sp>
          <p:nvSpPr>
            <p:cNvPr id="133" name="Овал 132"/>
            <p:cNvSpPr/>
            <p:nvPr/>
          </p:nvSpPr>
          <p:spPr>
            <a:xfrm rot="5400000">
              <a:off x="220040" y="3251516"/>
              <a:ext cx="63889" cy="663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cxnSp>
          <p:nvCxnSpPr>
            <p:cNvPr id="134" name="Прямая соединительная линия 133"/>
            <p:cNvCxnSpPr/>
            <p:nvPr/>
          </p:nvCxnSpPr>
          <p:spPr>
            <a:xfrm flipH="1">
              <a:off x="460703" y="2925762"/>
              <a:ext cx="1044" cy="1075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/>
            <p:cNvSpPr txBox="1"/>
            <p:nvPr/>
          </p:nvSpPr>
          <p:spPr>
            <a:xfrm>
              <a:off x="589374" y="2977542"/>
              <a:ext cx="1241912" cy="2462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bg1"/>
                  </a:solidFill>
                  <a:latin typeface="Montserrat" panose="00000500000000000000" pitchFamily="2" charset="-52"/>
                </a:rPr>
                <a:t>Неисправность</a:t>
              </a:r>
              <a:endParaRPr lang="ru-RU" sz="1000" dirty="0">
                <a:solidFill>
                  <a:schemeClr val="bg1"/>
                </a:solidFill>
                <a:latin typeface="Montserrat" panose="00000500000000000000" pitchFamily="2" charset="-52"/>
              </a:endParaRPr>
            </a:p>
          </p:txBody>
        </p:sp>
      </p:grpSp>
      <p:grpSp>
        <p:nvGrpSpPr>
          <p:cNvPr id="136" name="Группа 135"/>
          <p:cNvGrpSpPr/>
          <p:nvPr/>
        </p:nvGrpSpPr>
        <p:grpSpPr>
          <a:xfrm>
            <a:off x="1322997" y="1974548"/>
            <a:ext cx="864539" cy="657492"/>
            <a:chOff x="951560" y="3738995"/>
            <a:chExt cx="864539" cy="657492"/>
          </a:xfrm>
        </p:grpSpPr>
        <p:sp>
          <p:nvSpPr>
            <p:cNvPr id="137" name="TextBox 136"/>
            <p:cNvSpPr txBox="1"/>
            <p:nvPr/>
          </p:nvSpPr>
          <p:spPr>
            <a:xfrm flipH="1">
              <a:off x="951560" y="3868823"/>
              <a:ext cx="864539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RS-485 </a:t>
              </a:r>
              <a:endParaRPr lang="ru-RU" sz="1000" dirty="0">
                <a:latin typeface="Montserrat" panose="00000500000000000000" pitchFamily="2" charset="-52"/>
              </a:endParaRPr>
            </a:p>
            <a:p>
              <a:pPr algn="ctr"/>
              <a:r>
                <a:rPr lang="en-GB" sz="1000" dirty="0">
                  <a:latin typeface="Montserrat" panose="00000500000000000000" pitchFamily="2" charset="-52"/>
                </a:rPr>
                <a:t>к ЛБС n-1</a:t>
              </a:r>
              <a:endParaRPr lang="ru-RU" sz="1000" dirty="0">
                <a:latin typeface="Montserrat" panose="00000500000000000000" pitchFamily="2" charset="-52"/>
              </a:endParaRPr>
            </a:p>
          </p:txBody>
        </p:sp>
        <p:cxnSp>
          <p:nvCxnSpPr>
            <p:cNvPr id="138" name="Прямая со стрелкой 137"/>
            <p:cNvCxnSpPr/>
            <p:nvPr/>
          </p:nvCxnSpPr>
          <p:spPr>
            <a:xfrm>
              <a:off x="994293" y="3738995"/>
              <a:ext cx="2640" cy="657492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52" name="TextBox 151"/>
          <p:cNvSpPr txBox="1"/>
          <p:nvPr/>
        </p:nvSpPr>
        <p:spPr>
          <a:xfrm flipH="1">
            <a:off x="2243413" y="4085622"/>
            <a:ext cx="724682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</a:t>
            </a:r>
            <a:r>
              <a:rPr lang="ru-RU" sz="1000" dirty="0" smtClean="0">
                <a:latin typeface="Montserrat" panose="00000500000000000000" pitchFamily="2" charset="-52"/>
              </a:rPr>
              <a:t>1</a:t>
            </a: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cxnSp>
        <p:nvCxnSpPr>
          <p:cNvPr id="172" name="Прямая со стрелкой 171"/>
          <p:cNvCxnSpPr/>
          <p:nvPr/>
        </p:nvCxnSpPr>
        <p:spPr>
          <a:xfrm flipH="1">
            <a:off x="2378421" y="3921942"/>
            <a:ext cx="615929" cy="4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1" name="Рисунок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10" y="4173889"/>
            <a:ext cx="414223" cy="367456"/>
          </a:xfrm>
          <a:prstGeom prst="rect">
            <a:avLst/>
          </a:prstGeom>
        </p:spPr>
      </p:pic>
      <p:pic>
        <p:nvPicPr>
          <p:cNvPr id="202" name="Рисунок 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6329" y="4173889"/>
            <a:ext cx="414223" cy="367456"/>
          </a:xfrm>
          <a:prstGeom prst="rect">
            <a:avLst/>
          </a:prstGeom>
        </p:spPr>
      </p:pic>
      <p:cxnSp>
        <p:nvCxnSpPr>
          <p:cNvPr id="251" name="Прямая со стрелкой 250"/>
          <p:cNvCxnSpPr>
            <a:stCxn id="421" idx="3"/>
          </p:cNvCxnSpPr>
          <p:nvPr/>
        </p:nvCxnSpPr>
        <p:spPr>
          <a:xfrm>
            <a:off x="7921914" y="3367894"/>
            <a:ext cx="1360982" cy="8896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7" name="Группа 276"/>
          <p:cNvGrpSpPr/>
          <p:nvPr/>
        </p:nvGrpSpPr>
        <p:grpSpPr>
          <a:xfrm>
            <a:off x="6731846" y="3617159"/>
            <a:ext cx="994979" cy="858653"/>
            <a:chOff x="5986182" y="4748984"/>
            <a:chExt cx="994979" cy="858653"/>
          </a:xfrm>
        </p:grpSpPr>
        <p:pic>
          <p:nvPicPr>
            <p:cNvPr id="278" name="Рисунок 27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5986182" y="4748984"/>
              <a:ext cx="994979" cy="858653"/>
            </a:xfrm>
            <a:prstGeom prst="rect">
              <a:avLst/>
            </a:prstGeom>
          </p:spPr>
        </p:pic>
        <p:sp>
          <p:nvSpPr>
            <p:cNvPr id="279" name="Прямоугольник 278"/>
            <p:cNvSpPr/>
            <p:nvPr/>
          </p:nvSpPr>
          <p:spPr>
            <a:xfrm>
              <a:off x="5989262" y="4758112"/>
              <a:ext cx="979532" cy="84952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310" name="Группа 309"/>
          <p:cNvGrpSpPr/>
          <p:nvPr/>
        </p:nvGrpSpPr>
        <p:grpSpPr>
          <a:xfrm>
            <a:off x="3023768" y="3608032"/>
            <a:ext cx="994979" cy="858653"/>
            <a:chOff x="5986182" y="4748984"/>
            <a:chExt cx="994979" cy="858653"/>
          </a:xfrm>
        </p:grpSpPr>
        <p:pic>
          <p:nvPicPr>
            <p:cNvPr id="311" name="Рисунок 3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5986182" y="4748984"/>
              <a:ext cx="994979" cy="858653"/>
            </a:xfrm>
            <a:prstGeom prst="rect">
              <a:avLst/>
            </a:prstGeom>
          </p:spPr>
        </p:pic>
        <p:sp>
          <p:nvSpPr>
            <p:cNvPr id="312" name="Прямоугольник 311"/>
            <p:cNvSpPr/>
            <p:nvPr/>
          </p:nvSpPr>
          <p:spPr>
            <a:xfrm>
              <a:off x="5989262" y="4758112"/>
              <a:ext cx="979532" cy="84952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316" name="Группа 315"/>
          <p:cNvGrpSpPr/>
          <p:nvPr/>
        </p:nvGrpSpPr>
        <p:grpSpPr>
          <a:xfrm>
            <a:off x="4849650" y="3604459"/>
            <a:ext cx="994979" cy="858653"/>
            <a:chOff x="5986182" y="4748984"/>
            <a:chExt cx="994979" cy="858653"/>
          </a:xfrm>
        </p:grpSpPr>
        <p:pic>
          <p:nvPicPr>
            <p:cNvPr id="317" name="Рисунок 31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t="14305" r="21859" b="12304"/>
            <a:stretch/>
          </p:blipFill>
          <p:spPr>
            <a:xfrm>
              <a:off x="5986182" y="4748984"/>
              <a:ext cx="994979" cy="858653"/>
            </a:xfrm>
            <a:prstGeom prst="rect">
              <a:avLst/>
            </a:prstGeom>
          </p:spPr>
        </p:pic>
        <p:sp>
          <p:nvSpPr>
            <p:cNvPr id="318" name="Прямоугольник 317"/>
            <p:cNvSpPr/>
            <p:nvPr/>
          </p:nvSpPr>
          <p:spPr>
            <a:xfrm>
              <a:off x="5989262" y="4758112"/>
              <a:ext cx="979532" cy="84952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321" name="Группа 320"/>
          <p:cNvGrpSpPr/>
          <p:nvPr/>
        </p:nvGrpSpPr>
        <p:grpSpPr>
          <a:xfrm>
            <a:off x="6010255" y="2381830"/>
            <a:ext cx="524815" cy="1088993"/>
            <a:chOff x="10517298" y="4756007"/>
            <a:chExt cx="524815" cy="1088993"/>
          </a:xfrm>
        </p:grpSpPr>
        <p:cxnSp>
          <p:nvCxnSpPr>
            <p:cNvPr id="322" name="Прямая соединительная линия 321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3" name="Группа 322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329" name="Рисунок 328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330" name="Прямоугольник 329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24" name="Группа 323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327" name="Рисунок 326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28" name="Скругленный прямоугольник 327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331" name="Соединительная линия уступом 330"/>
          <p:cNvCxnSpPr/>
          <p:nvPr/>
        </p:nvCxnSpPr>
        <p:spPr>
          <a:xfrm rot="16200000" flipH="1">
            <a:off x="4416541" y="3846071"/>
            <a:ext cx="12700" cy="1246784"/>
          </a:xfrm>
          <a:prstGeom prst="bentConnector3">
            <a:avLst>
              <a:gd name="adj1" fmla="val 1125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Соединительная линия уступом 332"/>
          <p:cNvCxnSpPr/>
          <p:nvPr/>
        </p:nvCxnSpPr>
        <p:spPr>
          <a:xfrm rot="16200000" flipH="1">
            <a:off x="6308584" y="3858771"/>
            <a:ext cx="12700" cy="1246784"/>
          </a:xfrm>
          <a:prstGeom prst="bentConnector3">
            <a:avLst>
              <a:gd name="adj1" fmla="val 1125000"/>
            </a:avLst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2" name="Группа 501"/>
          <p:cNvGrpSpPr/>
          <p:nvPr/>
        </p:nvGrpSpPr>
        <p:grpSpPr>
          <a:xfrm>
            <a:off x="3155559" y="4861864"/>
            <a:ext cx="7738018" cy="1108454"/>
            <a:chOff x="3178693" y="4531962"/>
            <a:chExt cx="7738018" cy="1108454"/>
          </a:xfrm>
        </p:grpSpPr>
        <p:cxnSp>
          <p:nvCxnSpPr>
            <p:cNvPr id="212" name="Прямая соединительная линия 211"/>
            <p:cNvCxnSpPr/>
            <p:nvPr/>
          </p:nvCxnSpPr>
          <p:spPr>
            <a:xfrm>
              <a:off x="3439322" y="5219922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8" name="Рисунок 20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7" t="40625" r="26111" b="40312"/>
            <a:stretch/>
          </p:blipFill>
          <p:spPr>
            <a:xfrm>
              <a:off x="3210509" y="5417512"/>
              <a:ext cx="475889" cy="21556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3210509" y="5427217"/>
              <a:ext cx="465786" cy="205858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grpSp>
          <p:nvGrpSpPr>
            <p:cNvPr id="210" name="Группа 209"/>
            <p:cNvGrpSpPr/>
            <p:nvPr/>
          </p:nvGrpSpPr>
          <p:grpSpPr>
            <a:xfrm>
              <a:off x="3178693" y="4544082"/>
              <a:ext cx="524815" cy="705157"/>
              <a:chOff x="7948153" y="4518703"/>
              <a:chExt cx="524815" cy="705157"/>
            </a:xfrm>
          </p:grpSpPr>
          <p:pic>
            <p:nvPicPr>
              <p:cNvPr id="33" name="Рисунок 32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257" name="Группа 256"/>
            <p:cNvGrpSpPr/>
            <p:nvPr/>
          </p:nvGrpSpPr>
          <p:grpSpPr>
            <a:xfrm>
              <a:off x="4592863" y="4544082"/>
              <a:ext cx="524815" cy="1088993"/>
              <a:chOff x="4553332" y="4758112"/>
              <a:chExt cx="524815" cy="1088993"/>
            </a:xfrm>
          </p:grpSpPr>
          <p:cxnSp>
            <p:nvCxnSpPr>
              <p:cNvPr id="228" name="Прямая соединительная линия 227"/>
              <p:cNvCxnSpPr/>
              <p:nvPr/>
            </p:nvCxnSpPr>
            <p:spPr>
              <a:xfrm>
                <a:off x="4813961" y="5433952"/>
                <a:ext cx="0" cy="246221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9" name="Группа 228"/>
              <p:cNvGrpSpPr/>
              <p:nvPr/>
            </p:nvGrpSpPr>
            <p:grpSpPr>
              <a:xfrm>
                <a:off x="4585148" y="5631542"/>
                <a:ext cx="475889" cy="215563"/>
                <a:chOff x="3878187" y="5356405"/>
                <a:chExt cx="475889" cy="215563"/>
              </a:xfrm>
            </p:grpSpPr>
            <p:pic>
              <p:nvPicPr>
                <p:cNvPr id="235" name="Рисунок 234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777" t="40625" r="26111" b="40312"/>
                <a:stretch/>
              </p:blipFill>
              <p:spPr>
                <a:xfrm>
                  <a:off x="3878187" y="5356405"/>
                  <a:ext cx="475889" cy="215563"/>
                </a:xfrm>
                <a:prstGeom prst="rect">
                  <a:avLst/>
                </a:prstGeom>
              </p:spPr>
            </p:pic>
            <p:sp>
              <p:nvSpPr>
                <p:cNvPr id="236" name="Прямоугольник 235"/>
                <p:cNvSpPr/>
                <p:nvPr/>
              </p:nvSpPr>
              <p:spPr>
                <a:xfrm>
                  <a:off x="3878187" y="5366110"/>
                  <a:ext cx="465786" cy="205858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230" name="Группа 229"/>
              <p:cNvGrpSpPr/>
              <p:nvPr/>
            </p:nvGrpSpPr>
            <p:grpSpPr>
              <a:xfrm>
                <a:off x="4553332" y="4758112"/>
                <a:ext cx="524815" cy="705157"/>
                <a:chOff x="7948153" y="4518703"/>
                <a:chExt cx="524815" cy="705157"/>
              </a:xfrm>
            </p:grpSpPr>
            <p:pic>
              <p:nvPicPr>
                <p:cNvPr id="233" name="Рисунок 232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2" b="100000" l="0" r="99955">
                              <a14:foregroundMark x1="29487" y1="36220" x2="29487" y2="36220"/>
                              <a14:foregroundMark x1="26806" y1="35615" x2="26806" y2="35615"/>
                              <a14:foregroundMark x1="25579" y1="35191" x2="20809" y2="36099"/>
                              <a14:foregroundMark x1="20309" y1="36584" x2="16265" y2="39249"/>
                              <a14:foregroundMark x1="15902" y1="39370" x2="13040" y2="43549"/>
                              <a14:foregroundMark x1="12767" y1="43792" x2="11449" y2="48698"/>
                              <a14:backgroundMark x1="66243" y1="66021" x2="66243" y2="66021"/>
                              <a14:backgroundMark x1="74557" y1="72320" x2="74557" y2="7232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673" t="16227" r="17893" b="40000"/>
                <a:stretch/>
              </p:blipFill>
              <p:spPr>
                <a:xfrm>
                  <a:off x="7948153" y="4518703"/>
                  <a:ext cx="524815" cy="705157"/>
                </a:xfrm>
                <a:prstGeom prst="rect">
                  <a:avLst/>
                </a:prstGeom>
              </p:spPr>
            </p:pic>
            <p:sp>
              <p:nvSpPr>
                <p:cNvPr id="234" name="Скругленный прямоугольник 233"/>
                <p:cNvSpPr/>
                <p:nvPr/>
              </p:nvSpPr>
              <p:spPr>
                <a:xfrm>
                  <a:off x="7949823" y="4525508"/>
                  <a:ext cx="517918" cy="698352"/>
                </a:xfrm>
                <a:prstGeom prst="round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cxnSp>
          <p:nvCxnSpPr>
            <p:cNvPr id="248" name="Прямая со стрелкой 247"/>
            <p:cNvCxnSpPr>
              <a:stCxn id="10" idx="3"/>
              <a:endCxn id="236" idx="1"/>
            </p:cNvCxnSpPr>
            <p:nvPr/>
          </p:nvCxnSpPr>
          <p:spPr>
            <a:xfrm>
              <a:off x="3676295" y="5530146"/>
              <a:ext cx="948384" cy="0"/>
            </a:xfrm>
            <a:prstGeom prst="straightConnector1">
              <a:avLst/>
            </a:prstGeom>
            <a:ln w="1905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5" name="Группа 274"/>
            <p:cNvGrpSpPr/>
            <p:nvPr/>
          </p:nvGrpSpPr>
          <p:grpSpPr>
            <a:xfrm>
              <a:off x="6040756" y="4535535"/>
              <a:ext cx="994979" cy="858653"/>
              <a:chOff x="5986182" y="4748984"/>
              <a:chExt cx="994979" cy="858653"/>
            </a:xfrm>
          </p:grpSpPr>
          <p:pic>
            <p:nvPicPr>
              <p:cNvPr id="254" name="Рисунок 253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5986182" y="4748984"/>
                <a:ext cx="994979" cy="858653"/>
              </a:xfrm>
              <a:prstGeom prst="rect">
                <a:avLst/>
              </a:prstGeom>
            </p:spPr>
          </p:pic>
          <p:sp>
            <p:nvSpPr>
              <p:cNvPr id="255" name="Прямоугольник 254"/>
              <p:cNvSpPr/>
              <p:nvPr/>
            </p:nvSpPr>
            <p:spPr>
              <a:xfrm>
                <a:off x="5989262" y="4758112"/>
                <a:ext cx="979532" cy="84952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cxnSp>
          <p:nvCxnSpPr>
            <p:cNvPr id="272" name="Соединительная линия уступом 271"/>
            <p:cNvCxnSpPr/>
            <p:nvPr/>
          </p:nvCxnSpPr>
          <p:spPr>
            <a:xfrm flipV="1">
              <a:off x="5093545" y="5383777"/>
              <a:ext cx="1160304" cy="145261"/>
            </a:xfrm>
            <a:prstGeom prst="bentConnector2">
              <a:avLst/>
            </a:prstGeom>
            <a:ln w="19050">
              <a:solidFill>
                <a:schemeClr val="accent2"/>
              </a:solidFill>
              <a:prstDash val="solid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5" name="Группа 304"/>
            <p:cNvGrpSpPr/>
            <p:nvPr/>
          </p:nvGrpSpPr>
          <p:grpSpPr>
            <a:xfrm>
              <a:off x="10391896" y="4551423"/>
              <a:ext cx="524815" cy="1088993"/>
              <a:chOff x="10517298" y="4756007"/>
              <a:chExt cx="524815" cy="1088993"/>
            </a:xfrm>
          </p:grpSpPr>
          <p:cxnSp>
            <p:nvCxnSpPr>
              <p:cNvPr id="282" name="Прямая соединительная линия 281"/>
              <p:cNvCxnSpPr/>
              <p:nvPr/>
            </p:nvCxnSpPr>
            <p:spPr>
              <a:xfrm>
                <a:off x="10777927" y="5431847"/>
                <a:ext cx="0" cy="246221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3" name="Группа 282"/>
              <p:cNvGrpSpPr/>
              <p:nvPr/>
            </p:nvGrpSpPr>
            <p:grpSpPr>
              <a:xfrm>
                <a:off x="10549114" y="5629437"/>
                <a:ext cx="475889" cy="215563"/>
                <a:chOff x="3878187" y="5356405"/>
                <a:chExt cx="475889" cy="215563"/>
              </a:xfrm>
            </p:grpSpPr>
            <p:pic>
              <p:nvPicPr>
                <p:cNvPr id="284" name="Рисунок 283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777" t="40625" r="26111" b="40312"/>
                <a:stretch/>
              </p:blipFill>
              <p:spPr>
                <a:xfrm>
                  <a:off x="3878187" y="5356405"/>
                  <a:ext cx="475889" cy="215563"/>
                </a:xfrm>
                <a:prstGeom prst="rect">
                  <a:avLst/>
                </a:prstGeom>
              </p:spPr>
            </p:pic>
            <p:sp>
              <p:nvSpPr>
                <p:cNvPr id="285" name="Прямоугольник 284"/>
                <p:cNvSpPr/>
                <p:nvPr/>
              </p:nvSpPr>
              <p:spPr>
                <a:xfrm>
                  <a:off x="3878187" y="5366110"/>
                  <a:ext cx="465786" cy="205858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286" name="Группа 285"/>
              <p:cNvGrpSpPr/>
              <p:nvPr/>
            </p:nvGrpSpPr>
            <p:grpSpPr>
              <a:xfrm>
                <a:off x="10517298" y="4756007"/>
                <a:ext cx="524815" cy="705157"/>
                <a:chOff x="7948153" y="4518703"/>
                <a:chExt cx="524815" cy="705157"/>
              </a:xfrm>
            </p:grpSpPr>
            <p:pic>
              <p:nvPicPr>
                <p:cNvPr id="287" name="Рисунок 286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2" b="100000" l="0" r="99955">
                              <a14:foregroundMark x1="29487" y1="36220" x2="29487" y2="36220"/>
                              <a14:foregroundMark x1="26806" y1="35615" x2="26806" y2="35615"/>
                              <a14:foregroundMark x1="25579" y1="35191" x2="20809" y2="36099"/>
                              <a14:foregroundMark x1="20309" y1="36584" x2="16265" y2="39249"/>
                              <a14:foregroundMark x1="15902" y1="39370" x2="13040" y2="43549"/>
                              <a14:foregroundMark x1="12767" y1="43792" x2="11449" y2="48698"/>
                              <a14:backgroundMark x1="66243" y1="66021" x2="66243" y2="66021"/>
                              <a14:backgroundMark x1="74557" y1="72320" x2="74557" y2="7232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673" t="16227" r="17893" b="40000"/>
                <a:stretch/>
              </p:blipFill>
              <p:spPr>
                <a:xfrm>
                  <a:off x="7948153" y="4518703"/>
                  <a:ext cx="524815" cy="705157"/>
                </a:xfrm>
                <a:prstGeom prst="rect">
                  <a:avLst/>
                </a:prstGeom>
              </p:spPr>
            </p:pic>
            <p:sp>
              <p:nvSpPr>
                <p:cNvPr id="288" name="Скругленный прямоугольник 287"/>
                <p:cNvSpPr/>
                <p:nvPr/>
              </p:nvSpPr>
              <p:spPr>
                <a:xfrm>
                  <a:off x="7949823" y="4525508"/>
                  <a:ext cx="517918" cy="698352"/>
                </a:xfrm>
                <a:prstGeom prst="round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cxnSp>
          <p:nvCxnSpPr>
            <p:cNvPr id="304" name="Соединительная линия уступом 303"/>
            <p:cNvCxnSpPr/>
            <p:nvPr/>
          </p:nvCxnSpPr>
          <p:spPr>
            <a:xfrm rot="16200000" flipH="1">
              <a:off x="7433529" y="4773574"/>
              <a:ext cx="12700" cy="1246784"/>
            </a:xfrm>
            <a:prstGeom prst="bentConnector3">
              <a:avLst>
                <a:gd name="adj1" fmla="val 1125000"/>
              </a:avLst>
            </a:prstGeom>
            <a:ln w="1905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Соединительная линия уступом 308"/>
            <p:cNvCxnSpPr/>
            <p:nvPr/>
          </p:nvCxnSpPr>
          <p:spPr>
            <a:xfrm rot="10800000">
              <a:off x="8645115" y="5382635"/>
              <a:ext cx="1783982" cy="162805"/>
            </a:xfrm>
            <a:prstGeom prst="bentConnector2">
              <a:avLst/>
            </a:prstGeom>
            <a:ln w="19050">
              <a:solidFill>
                <a:schemeClr val="accent2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4" name="Группа 333"/>
            <p:cNvGrpSpPr/>
            <p:nvPr/>
          </p:nvGrpSpPr>
          <p:grpSpPr>
            <a:xfrm>
              <a:off x="7854027" y="4531962"/>
              <a:ext cx="994979" cy="858653"/>
              <a:chOff x="5986182" y="4748984"/>
              <a:chExt cx="994979" cy="858653"/>
            </a:xfrm>
          </p:grpSpPr>
          <p:pic>
            <p:nvPicPr>
              <p:cNvPr id="335" name="Рисунок 33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5986182" y="4748984"/>
                <a:ext cx="994979" cy="858653"/>
              </a:xfrm>
              <a:prstGeom prst="rect">
                <a:avLst/>
              </a:prstGeom>
            </p:spPr>
          </p:pic>
          <p:sp>
            <p:nvSpPr>
              <p:cNvPr id="336" name="Прямоугольник 335"/>
              <p:cNvSpPr/>
              <p:nvPr/>
            </p:nvSpPr>
            <p:spPr>
              <a:xfrm>
                <a:off x="5989262" y="4758112"/>
                <a:ext cx="979532" cy="849525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grpSp>
        <p:nvGrpSpPr>
          <p:cNvPr id="362" name="Группа 361"/>
          <p:cNvGrpSpPr/>
          <p:nvPr/>
        </p:nvGrpSpPr>
        <p:grpSpPr>
          <a:xfrm>
            <a:off x="3189959" y="2381830"/>
            <a:ext cx="524815" cy="1088993"/>
            <a:chOff x="7935684" y="4574438"/>
            <a:chExt cx="524815" cy="1088993"/>
          </a:xfrm>
        </p:grpSpPr>
        <p:cxnSp>
          <p:nvCxnSpPr>
            <p:cNvPr id="363" name="Прямая соединительная линия 362"/>
            <p:cNvCxnSpPr/>
            <p:nvPr/>
          </p:nvCxnSpPr>
          <p:spPr>
            <a:xfrm>
              <a:off x="8196313" y="5250278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4" name="Группа 363"/>
            <p:cNvGrpSpPr/>
            <p:nvPr/>
          </p:nvGrpSpPr>
          <p:grpSpPr>
            <a:xfrm>
              <a:off x="7967500" y="5447868"/>
              <a:ext cx="475889" cy="215563"/>
              <a:chOff x="3878187" y="5356405"/>
              <a:chExt cx="475889" cy="215563"/>
            </a:xfrm>
          </p:grpSpPr>
          <p:pic>
            <p:nvPicPr>
              <p:cNvPr id="370" name="Рисунок 369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371" name="Прямоугольник 370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65" name="Группа 364"/>
            <p:cNvGrpSpPr/>
            <p:nvPr/>
          </p:nvGrpSpPr>
          <p:grpSpPr>
            <a:xfrm>
              <a:off x="7935684" y="4574438"/>
              <a:ext cx="524815" cy="705157"/>
              <a:chOff x="7948153" y="4518703"/>
              <a:chExt cx="524815" cy="705157"/>
            </a:xfrm>
          </p:grpSpPr>
          <p:pic>
            <p:nvPicPr>
              <p:cNvPr id="368" name="Рисунок 367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69" name="Скругленный прямоугольник 368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grpSp>
        <p:nvGrpSpPr>
          <p:cNvPr id="372" name="Группа 371"/>
          <p:cNvGrpSpPr/>
          <p:nvPr/>
        </p:nvGrpSpPr>
        <p:grpSpPr>
          <a:xfrm>
            <a:off x="4604129" y="2381830"/>
            <a:ext cx="524815" cy="1088993"/>
            <a:chOff x="4553332" y="4758112"/>
            <a:chExt cx="524815" cy="1088993"/>
          </a:xfrm>
        </p:grpSpPr>
        <p:cxnSp>
          <p:nvCxnSpPr>
            <p:cNvPr id="373" name="Прямая соединительная линия 372"/>
            <p:cNvCxnSpPr/>
            <p:nvPr/>
          </p:nvCxnSpPr>
          <p:spPr>
            <a:xfrm>
              <a:off x="4813961" y="5433952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4" name="Группа 373"/>
            <p:cNvGrpSpPr/>
            <p:nvPr/>
          </p:nvGrpSpPr>
          <p:grpSpPr>
            <a:xfrm>
              <a:off x="4585148" y="5631542"/>
              <a:ext cx="475889" cy="215563"/>
              <a:chOff x="3878187" y="5356405"/>
              <a:chExt cx="475889" cy="215563"/>
            </a:xfrm>
          </p:grpSpPr>
          <p:pic>
            <p:nvPicPr>
              <p:cNvPr id="380" name="Рисунок 379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381" name="Прямоугольник 380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375" name="Группа 374"/>
            <p:cNvGrpSpPr/>
            <p:nvPr/>
          </p:nvGrpSpPr>
          <p:grpSpPr>
            <a:xfrm>
              <a:off x="4553332" y="4758112"/>
              <a:ext cx="524815" cy="705157"/>
              <a:chOff x="7948153" y="4518703"/>
              <a:chExt cx="524815" cy="705157"/>
            </a:xfrm>
          </p:grpSpPr>
          <p:pic>
            <p:nvPicPr>
              <p:cNvPr id="378" name="Рисунок 377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379" name="Скругленный прямоугольник 378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382" name="Прямая со стрелкой 381"/>
          <p:cNvCxnSpPr>
            <a:stCxn id="371" idx="3"/>
            <a:endCxn id="381" idx="1"/>
          </p:cNvCxnSpPr>
          <p:nvPr/>
        </p:nvCxnSpPr>
        <p:spPr>
          <a:xfrm>
            <a:off x="3687561" y="3367894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Прямая со стрелкой 408"/>
          <p:cNvCxnSpPr>
            <a:stCxn id="371" idx="1"/>
          </p:cNvCxnSpPr>
          <p:nvPr/>
        </p:nvCxnSpPr>
        <p:spPr>
          <a:xfrm flipH="1">
            <a:off x="2378420" y="3367894"/>
            <a:ext cx="843355" cy="4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1" name="Прямая со стрелкой 410"/>
          <p:cNvCxnSpPr/>
          <p:nvPr/>
        </p:nvCxnSpPr>
        <p:spPr>
          <a:xfrm>
            <a:off x="5101807" y="3376790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2" name="Группа 411"/>
          <p:cNvGrpSpPr/>
          <p:nvPr/>
        </p:nvGrpSpPr>
        <p:grpSpPr>
          <a:xfrm>
            <a:off x="7424312" y="2381830"/>
            <a:ext cx="524815" cy="1088993"/>
            <a:chOff x="10517298" y="4756007"/>
            <a:chExt cx="524815" cy="1088993"/>
          </a:xfrm>
        </p:grpSpPr>
        <p:cxnSp>
          <p:nvCxnSpPr>
            <p:cNvPr id="413" name="Прямая соединительная линия 412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4" name="Группа 413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420" name="Рисунок 419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21" name="Прямоугольник 420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  <p:grpSp>
          <p:nvGrpSpPr>
            <p:cNvPr id="415" name="Группа 414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418" name="Рисунок 417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19" name="Скругленный прямоугольник 418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Montserrat" panose="00000500000000000000" pitchFamily="2" charset="-52"/>
                </a:endParaRPr>
              </a:p>
            </p:txBody>
          </p:sp>
        </p:grpSp>
      </p:grpSp>
      <p:cxnSp>
        <p:nvCxnSpPr>
          <p:cNvPr id="422" name="Прямая со стрелкой 421"/>
          <p:cNvCxnSpPr/>
          <p:nvPr/>
        </p:nvCxnSpPr>
        <p:spPr>
          <a:xfrm>
            <a:off x="6515864" y="3376790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6" name="Группа 425"/>
          <p:cNvGrpSpPr/>
          <p:nvPr/>
        </p:nvGrpSpPr>
        <p:grpSpPr>
          <a:xfrm>
            <a:off x="6008424" y="1087185"/>
            <a:ext cx="524815" cy="1088993"/>
            <a:chOff x="10517298" y="4756007"/>
            <a:chExt cx="524815" cy="1088993"/>
          </a:xfrm>
        </p:grpSpPr>
        <p:cxnSp>
          <p:nvCxnSpPr>
            <p:cNvPr id="427" name="Прямая соединительная линия 426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8" name="Группа 427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434" name="Рисунок 433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35" name="Прямоугольник 434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29" name="Группа 428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432" name="Рисунок 431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33" name="Скругленный прямоугольник 432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36" name="Группа 435"/>
          <p:cNvGrpSpPr/>
          <p:nvPr/>
        </p:nvGrpSpPr>
        <p:grpSpPr>
          <a:xfrm>
            <a:off x="3188128" y="1087185"/>
            <a:ext cx="524815" cy="1088993"/>
            <a:chOff x="7935684" y="4574438"/>
            <a:chExt cx="524815" cy="1088993"/>
          </a:xfrm>
        </p:grpSpPr>
        <p:cxnSp>
          <p:nvCxnSpPr>
            <p:cNvPr id="437" name="Прямая соединительная линия 436"/>
            <p:cNvCxnSpPr/>
            <p:nvPr/>
          </p:nvCxnSpPr>
          <p:spPr>
            <a:xfrm>
              <a:off x="8196313" y="5250278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8" name="Группа 437"/>
            <p:cNvGrpSpPr/>
            <p:nvPr/>
          </p:nvGrpSpPr>
          <p:grpSpPr>
            <a:xfrm>
              <a:off x="7967500" y="5447868"/>
              <a:ext cx="475889" cy="215563"/>
              <a:chOff x="3878187" y="5356405"/>
              <a:chExt cx="475889" cy="215563"/>
            </a:xfrm>
          </p:grpSpPr>
          <p:pic>
            <p:nvPicPr>
              <p:cNvPr id="444" name="Рисунок 443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45" name="Прямоугольник 444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39" name="Группа 438"/>
            <p:cNvGrpSpPr/>
            <p:nvPr/>
          </p:nvGrpSpPr>
          <p:grpSpPr>
            <a:xfrm>
              <a:off x="7935684" y="4574438"/>
              <a:ext cx="524815" cy="705157"/>
              <a:chOff x="7948153" y="4518703"/>
              <a:chExt cx="524815" cy="705157"/>
            </a:xfrm>
          </p:grpSpPr>
          <p:pic>
            <p:nvPicPr>
              <p:cNvPr id="442" name="Рисунок 441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43" name="Скругленный прямоугольник 442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46" name="Группа 445"/>
          <p:cNvGrpSpPr/>
          <p:nvPr/>
        </p:nvGrpSpPr>
        <p:grpSpPr>
          <a:xfrm>
            <a:off x="4602298" y="1087185"/>
            <a:ext cx="524815" cy="1088993"/>
            <a:chOff x="4553332" y="4758112"/>
            <a:chExt cx="524815" cy="1088993"/>
          </a:xfrm>
        </p:grpSpPr>
        <p:cxnSp>
          <p:nvCxnSpPr>
            <p:cNvPr id="447" name="Прямая соединительная линия 446"/>
            <p:cNvCxnSpPr/>
            <p:nvPr/>
          </p:nvCxnSpPr>
          <p:spPr>
            <a:xfrm>
              <a:off x="4813961" y="5433952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8" name="Группа 447"/>
            <p:cNvGrpSpPr/>
            <p:nvPr/>
          </p:nvGrpSpPr>
          <p:grpSpPr>
            <a:xfrm>
              <a:off x="4585148" y="5631542"/>
              <a:ext cx="475889" cy="215563"/>
              <a:chOff x="3878187" y="5356405"/>
              <a:chExt cx="475889" cy="215563"/>
            </a:xfrm>
          </p:grpSpPr>
          <p:pic>
            <p:nvPicPr>
              <p:cNvPr id="454" name="Рисунок 453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55" name="Прямоугольник 454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49" name="Группа 448"/>
            <p:cNvGrpSpPr/>
            <p:nvPr/>
          </p:nvGrpSpPr>
          <p:grpSpPr>
            <a:xfrm>
              <a:off x="4553332" y="4758112"/>
              <a:ext cx="524815" cy="705157"/>
              <a:chOff x="7948153" y="4518703"/>
              <a:chExt cx="524815" cy="705157"/>
            </a:xfrm>
          </p:grpSpPr>
          <p:pic>
            <p:nvPicPr>
              <p:cNvPr id="452" name="Рисунок 451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53" name="Скругленный прямоугольник 452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456" name="Прямая со стрелкой 455"/>
          <p:cNvCxnSpPr>
            <a:stCxn id="445" idx="3"/>
            <a:endCxn id="455" idx="1"/>
          </p:cNvCxnSpPr>
          <p:nvPr/>
        </p:nvCxnSpPr>
        <p:spPr>
          <a:xfrm>
            <a:off x="3685730" y="2073249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Прямая со стрелкой 466"/>
          <p:cNvCxnSpPr/>
          <p:nvPr/>
        </p:nvCxnSpPr>
        <p:spPr>
          <a:xfrm>
            <a:off x="5099976" y="2082145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Группа 467"/>
          <p:cNvGrpSpPr/>
          <p:nvPr/>
        </p:nvGrpSpPr>
        <p:grpSpPr>
          <a:xfrm>
            <a:off x="7422481" y="1087185"/>
            <a:ext cx="524815" cy="1088993"/>
            <a:chOff x="10517298" y="4756007"/>
            <a:chExt cx="524815" cy="1088993"/>
          </a:xfrm>
        </p:grpSpPr>
        <p:cxnSp>
          <p:nvCxnSpPr>
            <p:cNvPr id="469" name="Прямая соединительная линия 468"/>
            <p:cNvCxnSpPr/>
            <p:nvPr/>
          </p:nvCxnSpPr>
          <p:spPr>
            <a:xfrm>
              <a:off x="10777927" y="5431847"/>
              <a:ext cx="0" cy="246221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0" name="Группа 469"/>
            <p:cNvGrpSpPr/>
            <p:nvPr/>
          </p:nvGrpSpPr>
          <p:grpSpPr>
            <a:xfrm>
              <a:off x="10549114" y="5629437"/>
              <a:ext cx="475889" cy="215563"/>
              <a:chOff x="3878187" y="5356405"/>
              <a:chExt cx="475889" cy="215563"/>
            </a:xfrm>
          </p:grpSpPr>
          <p:pic>
            <p:nvPicPr>
              <p:cNvPr id="476" name="Рисунок 475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777" t="40625" r="26111" b="40312"/>
              <a:stretch/>
            </p:blipFill>
            <p:spPr>
              <a:xfrm>
                <a:off x="3878187" y="5356405"/>
                <a:ext cx="475889" cy="215563"/>
              </a:xfrm>
              <a:prstGeom prst="rect">
                <a:avLst/>
              </a:prstGeom>
            </p:spPr>
          </p:pic>
          <p:sp>
            <p:nvSpPr>
              <p:cNvPr id="477" name="Прямоугольник 476"/>
              <p:cNvSpPr/>
              <p:nvPr/>
            </p:nvSpPr>
            <p:spPr>
              <a:xfrm>
                <a:off x="3878187" y="5366110"/>
                <a:ext cx="465786" cy="20585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71" name="Группа 470"/>
            <p:cNvGrpSpPr/>
            <p:nvPr/>
          </p:nvGrpSpPr>
          <p:grpSpPr>
            <a:xfrm>
              <a:off x="10517298" y="4756007"/>
              <a:ext cx="524815" cy="705157"/>
              <a:chOff x="7948153" y="4518703"/>
              <a:chExt cx="524815" cy="705157"/>
            </a:xfrm>
          </p:grpSpPr>
          <p:pic>
            <p:nvPicPr>
              <p:cNvPr id="474" name="Рисунок 473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82" b="100000" l="0" r="99955">
                            <a14:foregroundMark x1="29487" y1="36220" x2="29487" y2="36220"/>
                            <a14:foregroundMark x1="26806" y1="35615" x2="26806" y2="35615"/>
                            <a14:foregroundMark x1="25579" y1="35191" x2="20809" y2="36099"/>
                            <a14:foregroundMark x1="20309" y1="36584" x2="16265" y2="39249"/>
                            <a14:foregroundMark x1="15902" y1="39370" x2="13040" y2="43549"/>
                            <a14:foregroundMark x1="12767" y1="43792" x2="11449" y2="48698"/>
                            <a14:backgroundMark x1="66243" y1="66021" x2="66243" y2="66021"/>
                            <a14:backgroundMark x1="74557" y1="72320" x2="74557" y2="7232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673" t="16227" r="17893" b="40000"/>
              <a:stretch/>
            </p:blipFill>
            <p:spPr>
              <a:xfrm>
                <a:off x="7948153" y="4518703"/>
                <a:ext cx="524815" cy="705157"/>
              </a:xfrm>
              <a:prstGeom prst="rect">
                <a:avLst/>
              </a:prstGeom>
            </p:spPr>
          </p:pic>
          <p:sp>
            <p:nvSpPr>
              <p:cNvPr id="475" name="Скругленный прямоугольник 474"/>
              <p:cNvSpPr/>
              <p:nvPr/>
            </p:nvSpPr>
            <p:spPr>
              <a:xfrm>
                <a:off x="7949823" y="4525508"/>
                <a:ext cx="517918" cy="698352"/>
              </a:xfrm>
              <a:prstGeom prst="round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478" name="Прямая со стрелкой 477"/>
          <p:cNvCxnSpPr/>
          <p:nvPr/>
        </p:nvCxnSpPr>
        <p:spPr>
          <a:xfrm>
            <a:off x="6514033" y="2082145"/>
            <a:ext cx="948384" cy="0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5" name="TextBox 504"/>
          <p:cNvSpPr txBox="1"/>
          <p:nvPr/>
        </p:nvSpPr>
        <p:spPr>
          <a:xfrm flipH="1">
            <a:off x="2298685" y="3658472"/>
            <a:ext cx="661618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2</a:t>
            </a:r>
            <a:endParaRPr lang="ru-RU" sz="1000" dirty="0" smtClean="0">
              <a:latin typeface="Montserrat" panose="00000500000000000000" pitchFamily="2" charset="-52"/>
            </a:endParaRP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506" name="TextBox 505"/>
          <p:cNvSpPr txBox="1"/>
          <p:nvPr/>
        </p:nvSpPr>
        <p:spPr>
          <a:xfrm flipH="1">
            <a:off x="2290893" y="3086042"/>
            <a:ext cx="6772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</a:t>
            </a:r>
            <a:r>
              <a:rPr lang="ru-RU" sz="1000" dirty="0" smtClean="0">
                <a:latin typeface="Montserrat" panose="00000500000000000000" pitchFamily="2" charset="-52"/>
              </a:rPr>
              <a:t>3</a:t>
            </a: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sp>
        <p:nvSpPr>
          <p:cNvPr id="507" name="TextBox 506"/>
          <p:cNvSpPr txBox="1"/>
          <p:nvPr/>
        </p:nvSpPr>
        <p:spPr>
          <a:xfrm flipH="1">
            <a:off x="2299218" y="2636904"/>
            <a:ext cx="703462" cy="52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00" dirty="0">
                <a:latin typeface="Montserrat" panose="00000500000000000000" pitchFamily="2" charset="-52"/>
              </a:rPr>
              <a:t>ЛС 4</a:t>
            </a:r>
            <a:endParaRPr lang="ru-RU" sz="1000" dirty="0" smtClean="0">
              <a:latin typeface="Montserrat" panose="00000500000000000000" pitchFamily="2" charset="-52"/>
            </a:endParaRPr>
          </a:p>
          <a:p>
            <a:pPr algn="ctr">
              <a:lnSpc>
                <a:spcPct val="150000"/>
              </a:lnSpc>
            </a:pPr>
            <a:r>
              <a:rPr lang="en-GB" sz="1000" dirty="0" smtClean="0">
                <a:latin typeface="Montserrat" panose="00000500000000000000" pitchFamily="2" charset="-52"/>
              </a:rPr>
              <a:t>RS-48</a:t>
            </a:r>
            <a:r>
              <a:rPr lang="ru-RU" sz="1000" dirty="0" smtClean="0">
                <a:latin typeface="Montserrat" panose="00000500000000000000" pitchFamily="2" charset="-52"/>
              </a:rPr>
              <a:t>5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508" name="Рисунок 507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3511568" y="5587153"/>
            <a:ext cx="327158" cy="460359"/>
          </a:xfrm>
          <a:prstGeom prst="rect">
            <a:avLst/>
          </a:prstGeom>
        </p:spPr>
      </p:pic>
      <p:pic>
        <p:nvPicPr>
          <p:cNvPr id="509" name="Рисунок 508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4902211" y="5596261"/>
            <a:ext cx="327158" cy="460359"/>
          </a:xfrm>
          <a:prstGeom prst="rect">
            <a:avLst/>
          </a:prstGeom>
        </p:spPr>
      </p:pic>
      <p:pic>
        <p:nvPicPr>
          <p:cNvPr id="511" name="Рисунок 510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3519877" y="3093501"/>
            <a:ext cx="327158" cy="460359"/>
          </a:xfrm>
          <a:prstGeom prst="rect">
            <a:avLst/>
          </a:prstGeom>
        </p:spPr>
      </p:pic>
      <p:pic>
        <p:nvPicPr>
          <p:cNvPr id="512" name="Рисунок 5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4946159" y="3084857"/>
            <a:ext cx="327158" cy="460359"/>
          </a:xfrm>
          <a:prstGeom prst="rect">
            <a:avLst/>
          </a:prstGeom>
        </p:spPr>
      </p:pic>
      <p:pic>
        <p:nvPicPr>
          <p:cNvPr id="513" name="Рисунок 51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6351991" y="3091383"/>
            <a:ext cx="327158" cy="460359"/>
          </a:xfrm>
          <a:prstGeom prst="rect">
            <a:avLst/>
          </a:prstGeom>
        </p:spPr>
      </p:pic>
      <p:pic>
        <p:nvPicPr>
          <p:cNvPr id="514" name="Рисунок 513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7776278" y="3091383"/>
            <a:ext cx="327158" cy="460359"/>
          </a:xfrm>
          <a:prstGeom prst="rect">
            <a:avLst/>
          </a:prstGeom>
        </p:spPr>
      </p:pic>
      <p:pic>
        <p:nvPicPr>
          <p:cNvPr id="516" name="Рисунок 51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3513191" y="1813467"/>
            <a:ext cx="327158" cy="460359"/>
          </a:xfrm>
          <a:prstGeom prst="rect">
            <a:avLst/>
          </a:prstGeom>
        </p:spPr>
      </p:pic>
      <p:pic>
        <p:nvPicPr>
          <p:cNvPr id="517" name="Рисунок 51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4939473" y="1804823"/>
            <a:ext cx="327158" cy="460359"/>
          </a:xfrm>
          <a:prstGeom prst="rect">
            <a:avLst/>
          </a:prstGeom>
        </p:spPr>
      </p:pic>
      <p:pic>
        <p:nvPicPr>
          <p:cNvPr id="518" name="Рисунок 517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6345305" y="1811349"/>
            <a:ext cx="327158" cy="460359"/>
          </a:xfrm>
          <a:prstGeom prst="rect">
            <a:avLst/>
          </a:prstGeom>
        </p:spPr>
      </p:pic>
      <p:pic>
        <p:nvPicPr>
          <p:cNvPr id="519" name="Рисунок 518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455" b="98364" l="9919" r="89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92" t="53159" r="35938" b="5625"/>
          <a:stretch/>
        </p:blipFill>
        <p:spPr>
          <a:xfrm>
            <a:off x="7769592" y="1811349"/>
            <a:ext cx="327158" cy="460359"/>
          </a:xfrm>
          <a:prstGeom prst="rect">
            <a:avLst/>
          </a:prstGeom>
        </p:spPr>
      </p:pic>
      <p:sp>
        <p:nvSpPr>
          <p:cNvPr id="521" name="TextBox 520"/>
          <p:cNvSpPr txBox="1"/>
          <p:nvPr/>
        </p:nvSpPr>
        <p:spPr>
          <a:xfrm flipH="1">
            <a:off x="3113194" y="108456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УП№1</a:t>
            </a:r>
          </a:p>
        </p:txBody>
      </p:sp>
      <p:sp>
        <p:nvSpPr>
          <p:cNvPr id="522" name="TextBox 521"/>
          <p:cNvSpPr txBox="1"/>
          <p:nvPr/>
        </p:nvSpPr>
        <p:spPr>
          <a:xfrm flipH="1">
            <a:off x="4536165" y="1084565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УП№2</a:t>
            </a:r>
          </a:p>
        </p:txBody>
      </p:sp>
      <p:sp>
        <p:nvSpPr>
          <p:cNvPr id="523" name="TextBox 522"/>
          <p:cNvSpPr txBox="1"/>
          <p:nvPr/>
        </p:nvSpPr>
        <p:spPr>
          <a:xfrm flipH="1">
            <a:off x="5958160" y="108456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№3</a:t>
            </a:r>
          </a:p>
        </p:txBody>
      </p:sp>
      <p:sp>
        <p:nvSpPr>
          <p:cNvPr id="524" name="TextBox 523"/>
          <p:cNvSpPr txBox="1"/>
          <p:nvPr/>
        </p:nvSpPr>
        <p:spPr>
          <a:xfrm flipH="1">
            <a:off x="7346667" y="108456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№4</a:t>
            </a:r>
          </a:p>
        </p:txBody>
      </p:sp>
      <p:sp>
        <p:nvSpPr>
          <p:cNvPr id="526" name="TextBox 525"/>
          <p:cNvSpPr txBox="1"/>
          <p:nvPr/>
        </p:nvSpPr>
        <p:spPr>
          <a:xfrm flipH="1">
            <a:off x="3113194" y="2360915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УП№1</a:t>
            </a:r>
          </a:p>
        </p:txBody>
      </p:sp>
      <p:sp>
        <p:nvSpPr>
          <p:cNvPr id="527" name="TextBox 526"/>
          <p:cNvSpPr txBox="1"/>
          <p:nvPr/>
        </p:nvSpPr>
        <p:spPr>
          <a:xfrm flipH="1">
            <a:off x="4536165" y="236091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УП№2</a:t>
            </a:r>
          </a:p>
        </p:txBody>
      </p:sp>
      <p:sp>
        <p:nvSpPr>
          <p:cNvPr id="528" name="TextBox 527"/>
          <p:cNvSpPr txBox="1"/>
          <p:nvPr/>
        </p:nvSpPr>
        <p:spPr>
          <a:xfrm flipH="1">
            <a:off x="5958160" y="2360913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№3</a:t>
            </a:r>
          </a:p>
        </p:txBody>
      </p:sp>
      <p:sp>
        <p:nvSpPr>
          <p:cNvPr id="529" name="TextBox 528"/>
          <p:cNvSpPr txBox="1"/>
          <p:nvPr/>
        </p:nvSpPr>
        <p:spPr>
          <a:xfrm flipH="1">
            <a:off x="7346667" y="2360913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</a:t>
            </a:r>
          </a:p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№4</a:t>
            </a:r>
          </a:p>
        </p:txBody>
      </p:sp>
      <p:sp>
        <p:nvSpPr>
          <p:cNvPr id="531" name="TextBox 530"/>
          <p:cNvSpPr txBox="1"/>
          <p:nvPr/>
        </p:nvSpPr>
        <p:spPr>
          <a:xfrm flipH="1">
            <a:off x="3077343" y="4854254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УП№1</a:t>
            </a:r>
          </a:p>
        </p:txBody>
      </p:sp>
      <p:sp>
        <p:nvSpPr>
          <p:cNvPr id="532" name="TextBox 531"/>
          <p:cNvSpPr txBox="1"/>
          <p:nvPr/>
        </p:nvSpPr>
        <p:spPr>
          <a:xfrm flipH="1">
            <a:off x="4500314" y="4854253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УП№2</a:t>
            </a:r>
          </a:p>
        </p:txBody>
      </p:sp>
      <p:sp>
        <p:nvSpPr>
          <p:cNvPr id="533" name="TextBox 532"/>
          <p:cNvSpPr txBox="1"/>
          <p:nvPr/>
        </p:nvSpPr>
        <p:spPr>
          <a:xfrm flipH="1">
            <a:off x="10297144" y="4854990"/>
            <a:ext cx="444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ТС</a:t>
            </a:r>
          </a:p>
        </p:txBody>
      </p:sp>
      <p:sp>
        <p:nvSpPr>
          <p:cNvPr id="534" name="TextBox 533"/>
          <p:cNvSpPr txBox="1"/>
          <p:nvPr/>
        </p:nvSpPr>
        <p:spPr>
          <a:xfrm flipH="1">
            <a:off x="2957314" y="373467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ТП№1</a:t>
            </a:r>
          </a:p>
        </p:txBody>
      </p:sp>
      <p:sp>
        <p:nvSpPr>
          <p:cNvPr id="535" name="TextBox 534"/>
          <p:cNvSpPr txBox="1"/>
          <p:nvPr/>
        </p:nvSpPr>
        <p:spPr>
          <a:xfrm flipH="1">
            <a:off x="4766180" y="376062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ТП№2</a:t>
            </a:r>
          </a:p>
        </p:txBody>
      </p:sp>
      <p:sp>
        <p:nvSpPr>
          <p:cNvPr id="536" name="TextBox 535"/>
          <p:cNvSpPr txBox="1"/>
          <p:nvPr/>
        </p:nvSpPr>
        <p:spPr>
          <a:xfrm flipH="1">
            <a:off x="6691719" y="3760626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ТП№3</a:t>
            </a:r>
          </a:p>
        </p:txBody>
      </p:sp>
      <p:sp>
        <p:nvSpPr>
          <p:cNvPr id="538" name="TextBox 537"/>
          <p:cNvSpPr txBox="1"/>
          <p:nvPr/>
        </p:nvSpPr>
        <p:spPr>
          <a:xfrm flipH="1">
            <a:off x="5992103" y="4984368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ТП№3</a:t>
            </a:r>
          </a:p>
        </p:txBody>
      </p:sp>
      <p:sp>
        <p:nvSpPr>
          <p:cNvPr id="539" name="TextBox 538"/>
          <p:cNvSpPr txBox="1"/>
          <p:nvPr/>
        </p:nvSpPr>
        <p:spPr>
          <a:xfrm flipH="1">
            <a:off x="7753665" y="4984368"/>
            <a:ext cx="44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Montserrat" panose="00000500000000000000" pitchFamily="2" charset="-52"/>
              </a:rPr>
              <a:t>ТП№4</a:t>
            </a:r>
          </a:p>
        </p:txBody>
      </p:sp>
      <p:pic>
        <p:nvPicPr>
          <p:cNvPr id="213" name="Рисунок 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368537" y="6429231"/>
            <a:ext cx="0" cy="281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/>
          <p:cNvCxnSpPr/>
          <p:nvPr/>
        </p:nvCxnSpPr>
        <p:spPr>
          <a:xfrm>
            <a:off x="10714083" y="6429231"/>
            <a:ext cx="0" cy="281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433993" y="6574259"/>
            <a:ext cx="8205246" cy="2494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 flipH="1">
            <a:off x="6333585" y="6316298"/>
            <a:ext cx="6790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Montserrat" panose="00000500000000000000" pitchFamily="2" charset="-52"/>
              </a:rPr>
              <a:t>1200 м</a:t>
            </a:r>
            <a:endParaRPr lang="ru-RU" sz="1000" dirty="0">
              <a:latin typeface="Montserrat" panose="00000500000000000000" pitchFamily="2" charset="-52"/>
            </a:endParaRPr>
          </a:p>
        </p:txBody>
      </p:sp>
      <p:pic>
        <p:nvPicPr>
          <p:cNvPr id="217" name="Рисунок 216"/>
          <p:cNvPicPr>
            <a:picLocks noChangeAspect="1"/>
          </p:cNvPicPr>
          <p:nvPr/>
        </p:nvPicPr>
        <p:blipFill>
          <a:blip r:embed="rId16"/>
          <a:srcRect l="24351" t="8544" r="23959" b="9903"/>
          <a:stretch/>
        </p:blipFill>
        <p:spPr>
          <a:xfrm>
            <a:off x="9291674" y="2656296"/>
            <a:ext cx="1439894" cy="1606092"/>
          </a:xfrm>
          <a:prstGeom prst="rect">
            <a:avLst/>
          </a:prstGeom>
        </p:spPr>
      </p:pic>
      <p:pic>
        <p:nvPicPr>
          <p:cNvPr id="218" name="Рисунок 17" descr="Изображение выглядит как текст&#10;&#10;Автоматически созданное описание"/>
          <p:cNvPicPr>
            <a:picLocks noChangeAspect="1"/>
          </p:cNvPicPr>
          <p:nvPr/>
        </p:nvPicPr>
        <p:blipFill>
          <a:blip r:embed="rId17"/>
          <a:srcRect l="9373" r="10489"/>
          <a:stretch/>
        </p:blipFill>
        <p:spPr>
          <a:xfrm>
            <a:off x="11067886" y="3562500"/>
            <a:ext cx="788880" cy="789137"/>
          </a:xfrm>
          <a:prstGeom prst="rect">
            <a:avLst/>
          </a:prstGeom>
        </p:spPr>
      </p:pic>
      <p:grpSp>
        <p:nvGrpSpPr>
          <p:cNvPr id="219" name="Группа 218"/>
          <p:cNvGrpSpPr/>
          <p:nvPr/>
        </p:nvGrpSpPr>
        <p:grpSpPr>
          <a:xfrm>
            <a:off x="9437216" y="4276498"/>
            <a:ext cx="776131" cy="283159"/>
            <a:chOff x="9846005" y="5261701"/>
            <a:chExt cx="776131" cy="283159"/>
          </a:xfrm>
        </p:grpSpPr>
        <p:cxnSp>
          <p:nvCxnSpPr>
            <p:cNvPr id="220" name="Прямая со стрелкой 219"/>
            <p:cNvCxnSpPr/>
            <p:nvPr/>
          </p:nvCxnSpPr>
          <p:spPr>
            <a:xfrm flipV="1">
              <a:off x="9846005" y="5261701"/>
              <a:ext cx="0" cy="2048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21" name="TextBox 220"/>
            <p:cNvSpPr txBox="1"/>
            <p:nvPr/>
          </p:nvSpPr>
          <p:spPr>
            <a:xfrm flipH="1">
              <a:off x="9941491" y="5267861"/>
              <a:ext cx="680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Montserrat" panose="00000500000000000000" pitchFamily="2" charset="-52"/>
                </a:rPr>
                <a:t>2</a:t>
              </a:r>
              <a:r>
                <a:rPr lang="ru-RU" sz="1200" dirty="0" smtClean="0">
                  <a:latin typeface="Montserrat" panose="00000500000000000000" pitchFamily="2" charset="-52"/>
                </a:rPr>
                <a:t>3</a:t>
              </a:r>
              <a:r>
                <a:rPr lang="en-GB" sz="1200" dirty="0" smtClean="0">
                  <a:latin typeface="Montserrat" panose="00000500000000000000" pitchFamily="2" charset="-52"/>
                </a:rPr>
                <a:t>0</a:t>
              </a:r>
              <a:r>
                <a:rPr lang="ru-RU" sz="1200" dirty="0">
                  <a:latin typeface="Montserrat" panose="00000500000000000000" pitchFamily="2" charset="-52"/>
                </a:rPr>
                <a:t>В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41" b="100000" l="9823" r="899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34" t="4894" r="15378" b="5955"/>
          <a:stretch/>
        </p:blipFill>
        <p:spPr>
          <a:xfrm>
            <a:off x="11101479" y="2636904"/>
            <a:ext cx="650302" cy="660791"/>
          </a:xfrm>
          <a:prstGeom prst="rect">
            <a:avLst/>
          </a:prstGeom>
        </p:spPr>
      </p:pic>
      <p:grpSp>
        <p:nvGrpSpPr>
          <p:cNvPr id="224" name="Группа 223"/>
          <p:cNvGrpSpPr/>
          <p:nvPr/>
        </p:nvGrpSpPr>
        <p:grpSpPr>
          <a:xfrm>
            <a:off x="10731568" y="3141306"/>
            <a:ext cx="591200" cy="325169"/>
            <a:chOff x="10291083" y="3595475"/>
            <a:chExt cx="591200" cy="325169"/>
          </a:xfrm>
        </p:grpSpPr>
        <p:cxnSp>
          <p:nvCxnSpPr>
            <p:cNvPr id="225" name="Прямая со стрелкой 224"/>
            <p:cNvCxnSpPr/>
            <p:nvPr/>
          </p:nvCxnSpPr>
          <p:spPr>
            <a:xfrm>
              <a:off x="10307308" y="3920644"/>
              <a:ext cx="574975" cy="0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26" name="TextBox 225"/>
            <p:cNvSpPr txBox="1"/>
            <p:nvPr/>
          </p:nvSpPr>
          <p:spPr>
            <a:xfrm flipH="1">
              <a:off x="10291083" y="3595475"/>
              <a:ext cx="591200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200" dirty="0">
                  <a:latin typeface="Montserrat" panose="00000500000000000000" pitchFamily="2" charset="-52"/>
                </a:rPr>
                <a:t>100</a:t>
              </a:r>
              <a:r>
                <a:rPr lang="ru-RU" sz="1200" dirty="0">
                  <a:latin typeface="Montserrat" panose="00000500000000000000" pitchFamily="2" charset="-52"/>
                </a:rPr>
                <a:t>В</a:t>
              </a:r>
            </a:p>
          </p:txBody>
        </p:sp>
      </p:grpSp>
      <p:sp>
        <p:nvSpPr>
          <p:cNvPr id="199" name="Схема включения «Тромбон СДС»"/>
          <p:cNvSpPr txBox="1"/>
          <p:nvPr/>
        </p:nvSpPr>
        <p:spPr>
          <a:xfrm>
            <a:off x="396042" y="34215"/>
            <a:ext cx="9125745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Структурная схема подключений в системе «Тромбон СОРС-Мед»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81893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текст, электроника, компьютер, ночное небо&#10;&#10;Автоматически созданное описание"/>
          <p:cNvPicPr>
            <a:picLocks noChangeAspect="1"/>
          </p:cNvPicPr>
          <p:nvPr/>
        </p:nvPicPr>
        <p:blipFill>
          <a:blip r:embed="rId3"/>
          <a:srcRect l="23001" t="18884" r="29011" b="14708"/>
          <a:stretch/>
        </p:blipFill>
        <p:spPr>
          <a:xfrm>
            <a:off x="6532553" y="5223615"/>
            <a:ext cx="1513169" cy="1495100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 flipH="1" flipV="1">
            <a:off x="2947512" y="2215594"/>
            <a:ext cx="2458891" cy="42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flipH="1">
            <a:off x="3510897" y="2226776"/>
            <a:ext cx="1739975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dirty="0">
                <a:latin typeface="Montserrat" panose="00000500000000000000" pitchFamily="2" charset="-52"/>
              </a:rPr>
              <a:t>RS-485, до 1200м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2734131" y="1882467"/>
            <a:ext cx="3327570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300" dirty="0">
                <a:latin typeface="Montserrat" panose="00000500000000000000" pitchFamily="2" charset="-52"/>
              </a:rPr>
              <a:t>2 х 2 х </a:t>
            </a:r>
            <a:r>
              <a:rPr lang="en-US" sz="1300" dirty="0" smtClean="0">
                <a:latin typeface="Montserrat" panose="00000500000000000000" pitchFamily="2" charset="-52"/>
              </a:rPr>
              <a:t>0,5 (0,2 </a:t>
            </a:r>
            <a:r>
              <a:rPr lang="ru-RU" sz="1300" dirty="0" smtClean="0">
                <a:latin typeface="Montserrat" panose="00000500000000000000" pitchFamily="2" charset="-52"/>
              </a:rPr>
              <a:t>мм²</a:t>
            </a:r>
            <a:r>
              <a:rPr lang="en-US" sz="1300" dirty="0" smtClean="0">
                <a:latin typeface="Montserrat" panose="00000500000000000000" pitchFamily="2" charset="-52"/>
              </a:rPr>
              <a:t>) -</a:t>
            </a:r>
            <a:r>
              <a:rPr lang="ru-RU" sz="1300" dirty="0" smtClean="0">
                <a:latin typeface="Montserrat" panose="00000500000000000000" pitchFamily="2" charset="-52"/>
              </a:rPr>
              <a:t> </a:t>
            </a:r>
            <a:r>
              <a:rPr lang="ru-RU" sz="1300" dirty="0">
                <a:latin typeface="Montserrat" panose="00000500000000000000" pitchFamily="2" charset="-52"/>
              </a:rPr>
              <a:t>0,64 (0,35 мм²)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27308" y="3116112"/>
            <a:ext cx="3464692" cy="109260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r>
              <a:rPr lang="ru-RU" sz="1300" dirty="0">
                <a:latin typeface="Montserrat" panose="00000500000000000000" pitchFamily="2" charset="-52"/>
              </a:rPr>
              <a:t>Общие требования к кабелю:</a:t>
            </a:r>
            <a:endParaRPr lang="ru-RU" sz="13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300" dirty="0">
                <a:latin typeface="Montserrat" panose="00000500000000000000" pitchFamily="2" charset="-52"/>
                <a:cs typeface="Calibri" panose="020F0502020204030204" pitchFamily="34" charset="0"/>
              </a:rPr>
              <a:t>- </a:t>
            </a:r>
            <a:r>
              <a:rPr lang="ru-RU" sz="13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экранированный</a:t>
            </a:r>
            <a:r>
              <a:rPr lang="ru-RU" sz="1300" dirty="0">
                <a:latin typeface="Montserrat" panose="00000500000000000000" pitchFamily="2" charset="-52"/>
                <a:cs typeface="Calibri" panose="020F0502020204030204" pitchFamily="34" charset="0"/>
              </a:rPr>
              <a:t>;</a:t>
            </a:r>
          </a:p>
          <a:p>
            <a:r>
              <a:rPr lang="en-US" sz="13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- </a:t>
            </a:r>
            <a:r>
              <a:rPr lang="ru-RU" sz="13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волновое </a:t>
            </a:r>
            <a:r>
              <a:rPr lang="ru-RU" sz="1300" dirty="0">
                <a:latin typeface="Montserrat" panose="00000500000000000000" pitchFamily="2" charset="-52"/>
                <a:cs typeface="Calibri" panose="020F0502020204030204" pitchFamily="34" charset="0"/>
              </a:rPr>
              <a:t>сопротивление &gt; 100 Ом;</a:t>
            </a:r>
          </a:p>
          <a:p>
            <a:r>
              <a:rPr lang="ru-RU" sz="13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- сечение</a:t>
            </a:r>
            <a:r>
              <a:rPr lang="en-US" sz="13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 </a:t>
            </a:r>
            <a:r>
              <a:rPr lang="ru-RU" sz="13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от 0,2 до </a:t>
            </a:r>
            <a:r>
              <a:rPr lang="ru-RU" sz="1300" dirty="0">
                <a:latin typeface="Montserrat" panose="00000500000000000000" pitchFamily="2" charset="-52"/>
                <a:cs typeface="Calibri" panose="020F0502020204030204" pitchFamily="34" charset="0"/>
              </a:rPr>
              <a:t>0,35 мм² </a:t>
            </a:r>
            <a:endParaRPr lang="ru-RU" sz="1300" dirty="0" smtClean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3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- огнестойкий</a:t>
            </a:r>
            <a:endParaRPr lang="ru-RU" sz="1300" dirty="0"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 flipV="1">
            <a:off x="2947511" y="4129665"/>
            <a:ext cx="2458891" cy="4222"/>
          </a:xfrm>
          <a:prstGeom prst="straightConnector1">
            <a:avLst/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2965654" y="5971165"/>
            <a:ext cx="2458891" cy="4222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flipH="1">
            <a:off x="3492755" y="4131775"/>
            <a:ext cx="152259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dirty="0">
                <a:latin typeface="Montserrat" panose="00000500000000000000" pitchFamily="2" charset="-52"/>
              </a:rPr>
              <a:t>RS-485, </a:t>
            </a:r>
            <a:r>
              <a:rPr lang="en-GB" sz="1200" dirty="0" err="1">
                <a:latin typeface="Montserrat" panose="00000500000000000000" pitchFamily="2" charset="-52"/>
              </a:rPr>
              <a:t>до</a:t>
            </a:r>
            <a:r>
              <a:rPr lang="en-GB" sz="1200" dirty="0">
                <a:latin typeface="Montserrat" panose="00000500000000000000" pitchFamily="2" charset="-52"/>
              </a:rPr>
              <a:t> 1200м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3510897" y="5973275"/>
            <a:ext cx="150444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dirty="0">
                <a:latin typeface="Montserrat" panose="00000500000000000000" pitchFamily="2" charset="-52"/>
              </a:rPr>
              <a:t>RS-485, </a:t>
            </a:r>
            <a:r>
              <a:rPr lang="en-GB" sz="1200" dirty="0" err="1">
                <a:latin typeface="Montserrat" panose="00000500000000000000" pitchFamily="2" charset="-52"/>
              </a:rPr>
              <a:t>до</a:t>
            </a:r>
            <a:r>
              <a:rPr lang="en-GB" sz="1200" dirty="0">
                <a:latin typeface="Montserrat" panose="00000500000000000000" pitchFamily="2" charset="-52"/>
              </a:rPr>
              <a:t> 1200м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17848" y="1057919"/>
            <a:ext cx="8311386" cy="5602594"/>
            <a:chOff x="639574" y="1038586"/>
            <a:chExt cx="8311386" cy="560259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rcRect l="23001" t="18884" r="29011" b="14708"/>
            <a:stretch/>
          </p:blipFill>
          <p:spPr>
            <a:xfrm>
              <a:off x="1053347" y="1336082"/>
              <a:ext cx="1513168" cy="149510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rcRect l="23001" t="18884" r="29011" b="14708"/>
            <a:stretch/>
          </p:blipFill>
          <p:spPr>
            <a:xfrm>
              <a:off x="1053346" y="3241081"/>
              <a:ext cx="1513169" cy="1495100"/>
            </a:xfrm>
            <a:prstGeom prst="rect">
              <a:avLst/>
            </a:prstGeom>
          </p:spPr>
        </p:pic>
        <p:pic>
          <p:nvPicPr>
            <p:cNvPr id="9" name="Рисунок 8" descr="Изображение выглядит как текст, электроника, компьютер, ночное небо&#10;&#10;Автоматически созданное описание"/>
            <p:cNvPicPr>
              <a:picLocks noChangeAspect="1"/>
            </p:cNvPicPr>
            <p:nvPr/>
          </p:nvPicPr>
          <p:blipFill>
            <a:blip r:embed="rId3"/>
            <a:srcRect l="23001" t="18884" r="29011" b="14708"/>
            <a:stretch/>
          </p:blipFill>
          <p:spPr>
            <a:xfrm>
              <a:off x="1053345" y="5146080"/>
              <a:ext cx="1513169" cy="14951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42563" y="1038586"/>
              <a:ext cx="23407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Оборудование серверное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9574" y="2941624"/>
              <a:ext cx="23407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Оборудование серверное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39574" y="4856365"/>
              <a:ext cx="23407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Оборудование серверное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10255" y="4856916"/>
              <a:ext cx="23407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Montserrat" panose="00000500000000000000" pitchFamily="2" charset="-52"/>
                </a:rPr>
                <a:t>Оборудование серверное</a:t>
              </a:r>
              <a:endParaRPr lang="ru-RU" sz="1200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067968" y="1356093"/>
            <a:ext cx="2108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СОРС-Мед-УП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16307" y="3380533"/>
            <a:ext cx="1749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СОРС-ПМ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35" name="TextBox 34"/>
          <p:cNvSpPr txBox="1"/>
          <p:nvPr/>
        </p:nvSpPr>
        <p:spPr>
          <a:xfrm flipH="1">
            <a:off x="2705772" y="3814189"/>
            <a:ext cx="3327570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300" dirty="0" smtClean="0">
                <a:latin typeface="Montserrat" panose="00000500000000000000" pitchFamily="2" charset="-52"/>
              </a:rPr>
              <a:t>4</a:t>
            </a:r>
            <a:r>
              <a:rPr lang="ru-RU" sz="1300" dirty="0" smtClean="0">
                <a:latin typeface="Montserrat" panose="00000500000000000000" pitchFamily="2" charset="-52"/>
              </a:rPr>
              <a:t> </a:t>
            </a:r>
            <a:r>
              <a:rPr lang="ru-RU" sz="1300" dirty="0">
                <a:latin typeface="Montserrat" panose="00000500000000000000" pitchFamily="2" charset="-52"/>
              </a:rPr>
              <a:t>х 2 х </a:t>
            </a:r>
            <a:r>
              <a:rPr lang="en-US" sz="1300" dirty="0" smtClean="0">
                <a:latin typeface="Montserrat" panose="00000500000000000000" pitchFamily="2" charset="-52"/>
              </a:rPr>
              <a:t>0,5 (0,2 </a:t>
            </a:r>
            <a:r>
              <a:rPr lang="ru-RU" sz="1300" dirty="0" smtClean="0">
                <a:latin typeface="Montserrat" panose="00000500000000000000" pitchFamily="2" charset="-52"/>
              </a:rPr>
              <a:t>мм²</a:t>
            </a:r>
            <a:r>
              <a:rPr lang="en-US" sz="1300" dirty="0" smtClean="0">
                <a:latin typeface="Montserrat" panose="00000500000000000000" pitchFamily="2" charset="-52"/>
              </a:rPr>
              <a:t>) -</a:t>
            </a:r>
            <a:r>
              <a:rPr lang="ru-RU" sz="1300" dirty="0" smtClean="0">
                <a:latin typeface="Montserrat" panose="00000500000000000000" pitchFamily="2" charset="-52"/>
              </a:rPr>
              <a:t> </a:t>
            </a:r>
            <a:r>
              <a:rPr lang="ru-RU" sz="1300" dirty="0">
                <a:latin typeface="Montserrat" panose="00000500000000000000" pitchFamily="2" charset="-52"/>
              </a:rPr>
              <a:t>0,64 (0,35 мм²)</a:t>
            </a:r>
          </a:p>
        </p:txBody>
      </p:sp>
      <p:sp>
        <p:nvSpPr>
          <p:cNvPr id="36" name="TextBox 35"/>
          <p:cNvSpPr txBox="1"/>
          <p:nvPr/>
        </p:nvSpPr>
        <p:spPr>
          <a:xfrm flipH="1">
            <a:off x="2860959" y="5614549"/>
            <a:ext cx="3327570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300" dirty="0" smtClean="0">
                <a:latin typeface="Montserrat" panose="00000500000000000000" pitchFamily="2" charset="-52"/>
              </a:rPr>
              <a:t>3</a:t>
            </a:r>
            <a:r>
              <a:rPr lang="ru-RU" sz="1300" dirty="0" smtClean="0">
                <a:latin typeface="Montserrat" panose="00000500000000000000" pitchFamily="2" charset="-52"/>
              </a:rPr>
              <a:t> </a:t>
            </a:r>
            <a:r>
              <a:rPr lang="ru-RU" sz="1300" dirty="0">
                <a:latin typeface="Montserrat" panose="00000500000000000000" pitchFamily="2" charset="-52"/>
              </a:rPr>
              <a:t>х 2 х </a:t>
            </a:r>
            <a:r>
              <a:rPr lang="en-US" sz="1300" dirty="0" smtClean="0">
                <a:latin typeface="Montserrat" panose="00000500000000000000" pitchFamily="2" charset="-52"/>
              </a:rPr>
              <a:t>0,5 (0,2 </a:t>
            </a:r>
            <a:r>
              <a:rPr lang="ru-RU" sz="1300" dirty="0" smtClean="0">
                <a:latin typeface="Montserrat" panose="00000500000000000000" pitchFamily="2" charset="-52"/>
              </a:rPr>
              <a:t>мм²</a:t>
            </a:r>
            <a:r>
              <a:rPr lang="en-US" sz="1300" dirty="0" smtClean="0">
                <a:latin typeface="Montserrat" panose="00000500000000000000" pitchFamily="2" charset="-52"/>
              </a:rPr>
              <a:t>) -</a:t>
            </a:r>
            <a:r>
              <a:rPr lang="ru-RU" sz="1300" dirty="0" smtClean="0">
                <a:latin typeface="Montserrat" panose="00000500000000000000" pitchFamily="2" charset="-52"/>
              </a:rPr>
              <a:t> </a:t>
            </a:r>
            <a:r>
              <a:rPr lang="ru-RU" sz="1300" dirty="0">
                <a:latin typeface="Montserrat" panose="00000500000000000000" pitchFamily="2" charset="-52"/>
              </a:rPr>
              <a:t>0,64 (0,35 мм²)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45" t="26944" r="15833" b="23194"/>
          <a:stretch/>
        </p:blipFill>
        <p:spPr>
          <a:xfrm>
            <a:off x="6315808" y="3260414"/>
            <a:ext cx="2339608" cy="1335325"/>
          </a:xfrm>
          <a:prstGeom prst="rect">
            <a:avLst/>
          </a:prstGeom>
        </p:spPr>
      </p:pic>
      <p:pic>
        <p:nvPicPr>
          <p:cNvPr id="33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358881" y="1356094"/>
            <a:ext cx="2093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СОРС-Мед-ТП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42" name="Схема включения «Тромбон СДС»"/>
          <p:cNvSpPr txBox="1"/>
          <p:nvPr/>
        </p:nvSpPr>
        <p:spPr>
          <a:xfrm>
            <a:off x="396042" y="61647"/>
            <a:ext cx="9125745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Тип кабеля для межблочного соединения приборов «Тромбон СОРС-Мед»</a:t>
            </a:r>
            <a:endParaRPr lang="en-US" sz="33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47" y="1560735"/>
            <a:ext cx="1153126" cy="19064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481" y="1493945"/>
            <a:ext cx="1640147" cy="156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37819" y="6218286"/>
            <a:ext cx="1160890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54488" y="4051349"/>
            <a:ext cx="1160890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71989" y="4028489"/>
            <a:ext cx="523875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315917" y="4051349"/>
            <a:ext cx="2460" cy="2166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1751017" y="4051349"/>
            <a:ext cx="2460" cy="2166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6667" y1="76961" x2="26667" y2="76961"/>
                        <a14:foregroundMark x1="28611" y1="71324" x2="28611" y2="71324"/>
                        <a14:foregroundMark x1="31389" y1="83333" x2="31389" y2="83333"/>
                        <a14:foregroundMark x1="55556" y1="87255" x2="55556" y2="87255"/>
                        <a14:foregroundMark x1="61389" y1="95588" x2="61389" y2="95588"/>
                        <a14:foregroundMark x1="83611" y1="88480" x2="83611" y2="88480"/>
                        <a14:foregroundMark x1="80556" y1="91912" x2="80278" y2="90931"/>
                        <a14:foregroundMark x1="91667" y1="76716" x2="91667" y2="76716"/>
                        <a14:foregroundMark x1="80556" y1="74755" x2="79444" y2="74510"/>
                        <a14:foregroundMark x1="43611" y1="79412" x2="43611" y2="79412"/>
                        <a14:foregroundMark x1="46389" y1="72304" x2="46389" y2="72304"/>
                        <a14:foregroundMark x1="23889" y1="76225" x2="23889" y2="76225"/>
                        <a14:foregroundMark x1="72778" y1="68873" x2="72778" y2="68873"/>
                        <a14:foregroundMark x1="63611" y1="68137" x2="63611" y2="68137"/>
                        <a14:foregroundMark x1="65278" y1="75490" x2="65278" y2="75490"/>
                        <a14:foregroundMark x1="71111" y1="75245" x2="71111" y2="75245"/>
                        <a14:foregroundMark x1="58333" y1="90441" x2="58333" y2="90441"/>
                        <a14:foregroundMark x1="60278" y1="82108" x2="60278" y2="82108"/>
                        <a14:foregroundMark x1="58056" y1="73775" x2="58056" y2="73775"/>
                        <a14:foregroundMark x1="87222" y1="80637" x2="87222" y2="80637"/>
                        <a14:foregroundMark x1="93889" y1="91176" x2="93889" y2="91176"/>
                        <a14:foregroundMark x1="80556" y1="86765" x2="79444" y2="85784"/>
                        <a14:foregroundMark x1="81389" y1="81863" x2="81389" y2="81863"/>
                        <a14:foregroundMark x1="73056" y1="95833" x2="73056" y2="9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24" y="4940827"/>
            <a:ext cx="573147" cy="64956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02004" y="5760073"/>
            <a:ext cx="1102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Дежурный </a:t>
            </a:r>
          </a:p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врач         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88383" y="5007899"/>
            <a:ext cx="376787" cy="516825"/>
            <a:chOff x="9776504" y="3365062"/>
            <a:chExt cx="916381" cy="1310455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9919" r="899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25" t="6250" r="30255" b="6458"/>
            <a:stretch/>
          </p:blipFill>
          <p:spPr>
            <a:xfrm>
              <a:off x="9776504" y="3365062"/>
              <a:ext cx="916381" cy="1310455"/>
            </a:xfrm>
            <a:prstGeom prst="rect">
              <a:avLst/>
            </a:prstGeom>
          </p:spPr>
        </p:pic>
        <p:sp>
          <p:nvSpPr>
            <p:cNvPr id="30" name="Скругленный прямоугольник 29"/>
            <p:cNvSpPr/>
            <p:nvPr/>
          </p:nvSpPr>
          <p:spPr>
            <a:xfrm>
              <a:off x="9776504" y="3365062"/>
              <a:ext cx="916381" cy="130016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 flipH="1">
            <a:off x="3910376" y="4051349"/>
            <a:ext cx="2460" cy="2166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2569989" y="4030660"/>
            <a:ext cx="523875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3131342" y="4883002"/>
            <a:ext cx="686859" cy="480771"/>
            <a:chOff x="2839173" y="3439241"/>
            <a:chExt cx="806618" cy="578484"/>
          </a:xfrm>
        </p:grpSpPr>
        <p:pic>
          <p:nvPicPr>
            <p:cNvPr id="40" name="Рисунок 3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4" b="99637" l="273" r="99909">
                          <a14:foregroundMark x1="70014" y1="18595" x2="70014" y2="18595"/>
                          <a14:foregroundMark x1="16583" y1="69594" x2="16583" y2="69594"/>
                          <a14:foregroundMark x1="11131" y1="54149" x2="11131" y2="54149"/>
                          <a14:foregroundMark x1="13221" y1="44276" x2="13221" y2="44276"/>
                          <a14:foregroundMark x1="12313" y1="45972" x2="12313" y2="45972"/>
                          <a14:foregroundMark x1="15084" y1="41369" x2="15084" y2="41369"/>
                          <a14:foregroundMark x1="18128" y1="38462" x2="18128" y2="38462"/>
                          <a14:foregroundMark x1="20400" y1="36947" x2="20400" y2="36947"/>
                          <a14:foregroundMark x1="22899" y1="36099" x2="23353" y2="36099"/>
                          <a14:foregroundMark x1="27169" y1="35978" x2="27169" y2="35978"/>
                          <a14:foregroundMark x1="16674" y1="39188" x2="16674" y2="39188"/>
                          <a14:backgroundMark x1="67288" y1="65718" x2="67288" y2="65718"/>
                          <a14:backgroundMark x1="74602" y1="71835" x2="74602" y2="718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7" t="15973" r="17396" b="14999"/>
            <a:stretch/>
          </p:blipFill>
          <p:spPr>
            <a:xfrm>
              <a:off x="2839173" y="3439241"/>
              <a:ext cx="806618" cy="578484"/>
            </a:xfrm>
            <a:prstGeom prst="rect">
              <a:avLst/>
            </a:prstGeom>
          </p:spPr>
        </p:pic>
        <p:sp>
          <p:nvSpPr>
            <p:cNvPr id="41" name="Скругленный прямоугольник 40"/>
            <p:cNvSpPr/>
            <p:nvPr/>
          </p:nvSpPr>
          <p:spPr>
            <a:xfrm>
              <a:off x="3371849" y="3442049"/>
              <a:ext cx="259101" cy="368378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449598" y="3835252"/>
            <a:ext cx="252406" cy="128964"/>
            <a:chOff x="9949279" y="5521701"/>
            <a:chExt cx="936096" cy="424023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7" t="40625" r="26111" b="40312"/>
            <a:stretch/>
          </p:blipFill>
          <p:spPr>
            <a:xfrm>
              <a:off x="9949279" y="5521701"/>
              <a:ext cx="936096" cy="424023"/>
            </a:xfrm>
            <a:prstGeom prst="rect">
              <a:avLst/>
            </a:prstGeom>
          </p:spPr>
        </p:pic>
        <p:sp>
          <p:nvSpPr>
            <p:cNvPr id="53" name="Скругленный прямоугольник 52"/>
            <p:cNvSpPr/>
            <p:nvPr/>
          </p:nvSpPr>
          <p:spPr>
            <a:xfrm>
              <a:off x="9949279" y="5521701"/>
              <a:ext cx="936096" cy="42402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 flipH="1">
            <a:off x="1855427" y="4894432"/>
            <a:ext cx="760175" cy="480771"/>
            <a:chOff x="2839173" y="3439241"/>
            <a:chExt cx="806618" cy="578484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24" b="99637" l="273" r="99909">
                          <a14:foregroundMark x1="70014" y1="18595" x2="70014" y2="18595"/>
                          <a14:foregroundMark x1="16583" y1="69594" x2="16583" y2="69594"/>
                          <a14:foregroundMark x1="11131" y1="54149" x2="11131" y2="54149"/>
                          <a14:foregroundMark x1="13221" y1="44276" x2="13221" y2="44276"/>
                          <a14:foregroundMark x1="12313" y1="45972" x2="12313" y2="45972"/>
                          <a14:foregroundMark x1="15084" y1="41369" x2="15084" y2="41369"/>
                          <a14:foregroundMark x1="18128" y1="38462" x2="18128" y2="38462"/>
                          <a14:foregroundMark x1="20400" y1="36947" x2="20400" y2="36947"/>
                          <a14:foregroundMark x1="22899" y1="36099" x2="23353" y2="36099"/>
                          <a14:foregroundMark x1="27169" y1="35978" x2="27169" y2="35978"/>
                          <a14:foregroundMark x1="16674" y1="39188" x2="16674" y2="39188"/>
                          <a14:backgroundMark x1="67288" y1="65718" x2="67288" y2="65718"/>
                          <a14:backgroundMark x1="74602" y1="71835" x2="74602" y2="718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7" t="15973" r="17396" b="14999"/>
            <a:stretch/>
          </p:blipFill>
          <p:spPr>
            <a:xfrm>
              <a:off x="2839173" y="3439241"/>
              <a:ext cx="806618" cy="578484"/>
            </a:xfrm>
            <a:prstGeom prst="rect">
              <a:avLst/>
            </a:prstGeom>
          </p:spPr>
        </p:pic>
        <p:sp>
          <p:nvSpPr>
            <p:cNvPr id="57" name="Скругленный прямоугольник 56"/>
            <p:cNvSpPr/>
            <p:nvPr/>
          </p:nvSpPr>
          <p:spPr>
            <a:xfrm>
              <a:off x="3371849" y="3442049"/>
              <a:ext cx="259101" cy="368378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cxnSp>
        <p:nvCxnSpPr>
          <p:cNvPr id="61" name="Прямая соединительная линия 60"/>
          <p:cNvCxnSpPr/>
          <p:nvPr/>
        </p:nvCxnSpPr>
        <p:spPr>
          <a:xfrm flipH="1">
            <a:off x="8240836" y="4039919"/>
            <a:ext cx="2460" cy="2166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5852350" y="3137007"/>
            <a:ext cx="393640" cy="487085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2651758" y="3137007"/>
            <a:ext cx="393640" cy="487085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2250" r="99000">
                        <a14:foregroundMark x1="27500" y1="42125" x2="27500" y2="42125"/>
                        <a14:foregroundMark x1="50500" y1="48000" x2="5050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61" t="28195" r="12361" b="28194"/>
          <a:stretch/>
        </p:blipFill>
        <p:spPr>
          <a:xfrm>
            <a:off x="4579201" y="4433708"/>
            <a:ext cx="816369" cy="472952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2250" r="99000">
                        <a14:foregroundMark x1="27500" y1="42125" x2="27500" y2="42125"/>
                        <a14:foregroundMark x1="50500" y1="48000" x2="5050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61" t="28195" r="12361" b="28194"/>
          <a:stretch/>
        </p:blipFill>
        <p:spPr>
          <a:xfrm flipH="1">
            <a:off x="6655188" y="4451363"/>
            <a:ext cx="799928" cy="463427"/>
          </a:xfrm>
          <a:prstGeom prst="rect">
            <a:avLst/>
          </a:prstGeom>
        </p:spPr>
      </p:pic>
      <p:grpSp>
        <p:nvGrpSpPr>
          <p:cNvPr id="72" name="Группа 71"/>
          <p:cNvGrpSpPr/>
          <p:nvPr/>
        </p:nvGrpSpPr>
        <p:grpSpPr>
          <a:xfrm>
            <a:off x="7590236" y="4290502"/>
            <a:ext cx="248039" cy="427067"/>
            <a:chOff x="7638772" y="4758008"/>
            <a:chExt cx="248039" cy="427067"/>
          </a:xfrm>
        </p:grpSpPr>
        <p:pic>
          <p:nvPicPr>
            <p:cNvPr id="69" name="Рисунок 6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61" t="6041" r="35511" b="5000"/>
            <a:stretch/>
          </p:blipFill>
          <p:spPr>
            <a:xfrm>
              <a:off x="7638772" y="4758008"/>
              <a:ext cx="248039" cy="427067"/>
            </a:xfrm>
            <a:prstGeom prst="rect">
              <a:avLst/>
            </a:prstGeom>
          </p:spPr>
        </p:pic>
        <p:sp>
          <p:nvSpPr>
            <p:cNvPr id="71" name="Прямоугольник 70"/>
            <p:cNvSpPr/>
            <p:nvPr/>
          </p:nvSpPr>
          <p:spPr>
            <a:xfrm>
              <a:off x="7651584" y="4768821"/>
              <a:ext cx="216177" cy="20272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4212160" y="4290908"/>
            <a:ext cx="248039" cy="427067"/>
            <a:chOff x="7638772" y="4758008"/>
            <a:chExt cx="248039" cy="427067"/>
          </a:xfrm>
        </p:grpSpPr>
        <p:pic>
          <p:nvPicPr>
            <p:cNvPr id="74" name="Рисунок 73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61" t="6041" r="35511" b="5000"/>
            <a:stretch/>
          </p:blipFill>
          <p:spPr>
            <a:xfrm>
              <a:off x="7638772" y="4758008"/>
              <a:ext cx="248039" cy="427067"/>
            </a:xfrm>
            <a:prstGeom prst="rect">
              <a:avLst/>
            </a:prstGeom>
          </p:spPr>
        </p:pic>
        <p:sp>
          <p:nvSpPr>
            <p:cNvPr id="75" name="Прямоугольник 74"/>
            <p:cNvSpPr/>
            <p:nvPr/>
          </p:nvSpPr>
          <p:spPr>
            <a:xfrm>
              <a:off x="7651584" y="4768821"/>
              <a:ext cx="216177" cy="20272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2250" r="99000">
                        <a14:foregroundMark x1="27500" y1="42125" x2="27500" y2="42125"/>
                        <a14:foregroundMark x1="50500" y1="48000" x2="5050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61" t="28195" r="12361" b="28194"/>
          <a:stretch/>
        </p:blipFill>
        <p:spPr>
          <a:xfrm>
            <a:off x="4572169" y="5035864"/>
            <a:ext cx="816369" cy="472952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2250" r="99000">
                        <a14:foregroundMark x1="27500" y1="42125" x2="27500" y2="42125"/>
                        <a14:foregroundMark x1="50500" y1="48000" x2="5050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61" t="28195" r="12361" b="28194"/>
          <a:stretch/>
        </p:blipFill>
        <p:spPr>
          <a:xfrm flipH="1">
            <a:off x="6648156" y="5053519"/>
            <a:ext cx="799928" cy="463427"/>
          </a:xfrm>
          <a:prstGeom prst="rect">
            <a:avLst/>
          </a:prstGeom>
        </p:spPr>
      </p:pic>
      <p:grpSp>
        <p:nvGrpSpPr>
          <p:cNvPr id="81" name="Группа 80"/>
          <p:cNvGrpSpPr/>
          <p:nvPr/>
        </p:nvGrpSpPr>
        <p:grpSpPr>
          <a:xfrm>
            <a:off x="7583204" y="4892658"/>
            <a:ext cx="248039" cy="427067"/>
            <a:chOff x="7638772" y="4758008"/>
            <a:chExt cx="248039" cy="427067"/>
          </a:xfrm>
        </p:grpSpPr>
        <p:pic>
          <p:nvPicPr>
            <p:cNvPr id="85" name="Рисунок 84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61" t="6041" r="35511" b="5000"/>
            <a:stretch/>
          </p:blipFill>
          <p:spPr>
            <a:xfrm>
              <a:off x="7638772" y="4758008"/>
              <a:ext cx="248039" cy="427067"/>
            </a:xfrm>
            <a:prstGeom prst="rect">
              <a:avLst/>
            </a:prstGeom>
          </p:spPr>
        </p:pic>
        <p:sp>
          <p:nvSpPr>
            <p:cNvPr id="86" name="Прямоугольник 85"/>
            <p:cNvSpPr/>
            <p:nvPr/>
          </p:nvSpPr>
          <p:spPr>
            <a:xfrm>
              <a:off x="7651584" y="4768821"/>
              <a:ext cx="216177" cy="20272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4209596" y="4899864"/>
            <a:ext cx="248039" cy="427067"/>
            <a:chOff x="7638772" y="4758008"/>
            <a:chExt cx="248039" cy="427067"/>
          </a:xfrm>
        </p:grpSpPr>
        <p:pic>
          <p:nvPicPr>
            <p:cNvPr id="83" name="Рисунок 82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61" t="6041" r="35511" b="5000"/>
            <a:stretch/>
          </p:blipFill>
          <p:spPr>
            <a:xfrm>
              <a:off x="7638772" y="4758008"/>
              <a:ext cx="248039" cy="427067"/>
            </a:xfrm>
            <a:prstGeom prst="rect">
              <a:avLst/>
            </a:prstGeom>
          </p:spPr>
        </p:pic>
        <p:sp>
          <p:nvSpPr>
            <p:cNvPr id="84" name="Прямоугольник 83"/>
            <p:cNvSpPr/>
            <p:nvPr/>
          </p:nvSpPr>
          <p:spPr>
            <a:xfrm>
              <a:off x="7651584" y="4768821"/>
              <a:ext cx="216177" cy="20272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pic>
        <p:nvPicPr>
          <p:cNvPr id="87" name="Рисунок 86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0000" b="90000" l="10000" r="90000">
                        <a14:foregroundMark x1="63913" y1="75600" x2="63913" y2="75600"/>
                        <a14:foregroundMark x1="75761" y1="62200" x2="75761" y2="62200"/>
                        <a14:foregroundMark x1="75109" y1="61800" x2="75109" y2="61800"/>
                        <a14:foregroundMark x1="76957" y1="82600" x2="76957" y2="82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78" t="58974" r="26156" b="15821"/>
          <a:stretch/>
        </p:blipFill>
        <p:spPr>
          <a:xfrm>
            <a:off x="3074198" y="5389124"/>
            <a:ext cx="778400" cy="689444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0000" b="90000" l="10000" r="90000">
                        <a14:foregroundMark x1="63913" y1="75600" x2="63913" y2="75600"/>
                        <a14:foregroundMark x1="75761" y1="62200" x2="75761" y2="62200"/>
                        <a14:foregroundMark x1="75109" y1="61800" x2="75109" y2="61800"/>
                        <a14:foregroundMark x1="76957" y1="82600" x2="76957" y2="82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78" t="58974" r="26351" b="15748"/>
          <a:stretch/>
        </p:blipFill>
        <p:spPr>
          <a:xfrm flipH="1">
            <a:off x="1780834" y="5375203"/>
            <a:ext cx="776990" cy="698969"/>
          </a:xfrm>
          <a:prstGeom prst="rect">
            <a:avLst/>
          </a:prstGeom>
        </p:spPr>
      </p:pic>
      <p:cxnSp>
        <p:nvCxnSpPr>
          <p:cNvPr id="117" name="Прямая соединительная линия 116"/>
          <p:cNvCxnSpPr>
            <a:stCxn id="75" idx="3"/>
            <a:endCxn id="71" idx="1"/>
          </p:cNvCxnSpPr>
          <p:nvPr/>
        </p:nvCxnSpPr>
        <p:spPr>
          <a:xfrm flipV="1">
            <a:off x="4441149" y="4402676"/>
            <a:ext cx="3161899" cy="40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4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57" t="14305" r="21859" b="12304"/>
          <a:stretch/>
        </p:blipFill>
        <p:spPr>
          <a:xfrm>
            <a:off x="5779206" y="4216699"/>
            <a:ext cx="550429" cy="47501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cxnSp>
        <p:nvCxnSpPr>
          <p:cNvPr id="121" name="Прямая соединительная линия 120"/>
          <p:cNvCxnSpPr/>
          <p:nvPr/>
        </p:nvCxnSpPr>
        <p:spPr>
          <a:xfrm>
            <a:off x="4441149" y="5007899"/>
            <a:ext cx="1420971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6264681" y="5000091"/>
            <a:ext cx="1338367" cy="1158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flipV="1">
            <a:off x="5862120" y="4688892"/>
            <a:ext cx="0" cy="32286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flipV="1">
            <a:off x="6264767" y="4688892"/>
            <a:ext cx="0" cy="32286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4080416" y="5587702"/>
            <a:ext cx="1905529" cy="269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6128820" y="5590393"/>
            <a:ext cx="191120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flipV="1">
            <a:off x="5985945" y="4692661"/>
            <a:ext cx="0" cy="8977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flipV="1">
            <a:off x="6128820" y="4692661"/>
            <a:ext cx="0" cy="8977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>
            <a:stCxn id="30" idx="0"/>
            <a:endCxn id="53" idx="2"/>
          </p:cNvCxnSpPr>
          <p:nvPr/>
        </p:nvCxnSpPr>
        <p:spPr>
          <a:xfrm flipH="1" flipV="1">
            <a:off x="575801" y="3964216"/>
            <a:ext cx="976" cy="104368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 flipH="1" flipV="1">
            <a:off x="1991504" y="3862828"/>
            <a:ext cx="976" cy="104368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/>
          <p:nvPr/>
        </p:nvCxnSpPr>
        <p:spPr>
          <a:xfrm flipH="1" flipV="1">
            <a:off x="3691849" y="3848975"/>
            <a:ext cx="976" cy="104368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Соединительная линия уступом 148"/>
          <p:cNvCxnSpPr>
            <a:stCxn id="60" idx="0"/>
            <a:endCxn id="50" idx="0"/>
          </p:cNvCxnSpPr>
          <p:nvPr/>
        </p:nvCxnSpPr>
        <p:spPr>
          <a:xfrm rot="16200000" flipH="1">
            <a:off x="2836675" y="2978842"/>
            <a:ext cx="6039" cy="1704605"/>
          </a:xfrm>
          <a:prstGeom prst="bentConnector3">
            <a:avLst>
              <a:gd name="adj1" fmla="val -1514158"/>
            </a:avLst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>
          <a:xfrm>
            <a:off x="2964656" y="3564318"/>
            <a:ext cx="802482" cy="41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 flipV="1">
            <a:off x="3767138" y="3564318"/>
            <a:ext cx="0" cy="263807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 flipH="1" flipV="1">
            <a:off x="4081154" y="5644420"/>
            <a:ext cx="1244" cy="4040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flipV="1">
            <a:off x="717588" y="3892607"/>
            <a:ext cx="4849091" cy="102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>
            <a:off x="1861190" y="3828125"/>
            <a:ext cx="252406" cy="128964"/>
            <a:chOff x="9949279" y="5521701"/>
            <a:chExt cx="936096" cy="424023"/>
          </a:xfrm>
        </p:grpSpPr>
        <p:pic>
          <p:nvPicPr>
            <p:cNvPr id="59" name="Рисунок 5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7" t="40625" r="26111" b="40312"/>
            <a:stretch/>
          </p:blipFill>
          <p:spPr>
            <a:xfrm>
              <a:off x="9949279" y="5521701"/>
              <a:ext cx="936096" cy="424023"/>
            </a:xfrm>
            <a:prstGeom prst="rect">
              <a:avLst/>
            </a:prstGeom>
          </p:spPr>
        </p:pic>
        <p:sp>
          <p:nvSpPr>
            <p:cNvPr id="60" name="Скругленный прямоугольник 59"/>
            <p:cNvSpPr/>
            <p:nvPr/>
          </p:nvSpPr>
          <p:spPr>
            <a:xfrm>
              <a:off x="9949279" y="5521701"/>
              <a:ext cx="936096" cy="42402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3565795" y="3834164"/>
            <a:ext cx="252406" cy="128964"/>
            <a:chOff x="9949279" y="5521701"/>
            <a:chExt cx="936096" cy="424023"/>
          </a:xfrm>
        </p:grpSpPr>
        <p:pic>
          <p:nvPicPr>
            <p:cNvPr id="49" name="Рисунок 4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7" t="40625" r="26111" b="40312"/>
            <a:stretch/>
          </p:blipFill>
          <p:spPr>
            <a:xfrm>
              <a:off x="9949279" y="5521701"/>
              <a:ext cx="936096" cy="424023"/>
            </a:xfrm>
            <a:prstGeom prst="rect">
              <a:avLst/>
            </a:prstGeom>
          </p:spPr>
        </p:pic>
        <p:sp>
          <p:nvSpPr>
            <p:cNvPr id="50" name="Скругленный прямоугольник 49"/>
            <p:cNvSpPr/>
            <p:nvPr/>
          </p:nvSpPr>
          <p:spPr>
            <a:xfrm>
              <a:off x="9949279" y="5521701"/>
              <a:ext cx="936096" cy="42402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cxnSp>
        <p:nvCxnSpPr>
          <p:cNvPr id="164" name="Прямая соединительная линия 163"/>
          <p:cNvCxnSpPr/>
          <p:nvPr/>
        </p:nvCxnSpPr>
        <p:spPr>
          <a:xfrm flipH="1" flipV="1">
            <a:off x="5564242" y="2396321"/>
            <a:ext cx="1951" cy="14962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>
          <a:xfrm flipH="1" flipV="1">
            <a:off x="5830803" y="2388556"/>
            <a:ext cx="828" cy="18271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Рисунок 4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cxnSp>
        <p:nvCxnSpPr>
          <p:cNvPr id="93" name="Прямая соединительная линия 92"/>
          <p:cNvCxnSpPr/>
          <p:nvPr/>
        </p:nvCxnSpPr>
        <p:spPr>
          <a:xfrm flipV="1">
            <a:off x="8040022" y="5587702"/>
            <a:ext cx="0" cy="38992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>
            <a:off x="3910376" y="5541059"/>
            <a:ext cx="908304" cy="33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7336324" y="5541059"/>
            <a:ext cx="9045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4817008" y="5541059"/>
            <a:ext cx="1672" cy="6841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7336324" y="5546565"/>
            <a:ext cx="0" cy="6731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>
            <a:off x="4794149" y="5725728"/>
            <a:ext cx="45719" cy="339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7313464" y="5732717"/>
            <a:ext cx="45719" cy="339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pic>
        <p:nvPicPr>
          <p:cNvPr id="100" name="Рисунок 99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341" r="100000">
                        <a14:foregroundMark x1="2614" y1="97975" x2="3409" y2="22486"/>
                        <a14:foregroundMark x1="4432" y1="18506" x2="19318" y2="6913"/>
                        <a14:foregroundMark x1="24091" y1="5168" x2="49659" y2="2374"/>
                        <a14:foregroundMark x1="53295" y1="2863" x2="66250" y2="8799"/>
                        <a14:foregroundMark x1="62159" y1="9777" x2="42273" y2="16131"/>
                        <a14:foregroundMark x1="43068" y1="16341" x2="39886" y2="25908"/>
                        <a14:foregroundMark x1="67273" y1="9916" x2="83409" y2="12849"/>
                        <a14:foregroundMark x1="82841" y1="13478" x2="93068" y2="24930"/>
                        <a14:foregroundMark x1="40227" y1="25908" x2="93295" y2="26047"/>
                        <a14:foregroundMark x1="50682" y1="37849" x2="52273" y2="33729"/>
                        <a14:foregroundMark x1="46136" y1="52933" x2="47614" y2="47067"/>
                        <a14:foregroundMark x1="43295" y1="68156" x2="43750" y2="62989"/>
                        <a14:foregroundMark x1="37841" y1="83520" x2="40000" y2="77235"/>
                        <a14:foregroundMark x1="35568" y1="97486" x2="35795" y2="92598"/>
                        <a14:foregroundMark x1="65227" y1="97975" x2="66023" y2="92598"/>
                        <a14:foregroundMark x1="65568" y1="84497" x2="65568" y2="77235"/>
                        <a14:foregroundMark x1="65795" y1="68785" x2="63977" y2="62360"/>
                        <a14:foregroundMark x1="65455" y1="52723" x2="65227" y2="46439"/>
                        <a14:foregroundMark x1="64773" y1="37709" x2="65227" y2="32332"/>
                        <a14:foregroundMark x1="81364" y1="38128" x2="78977" y2="33240"/>
                        <a14:foregroundMark x1="85114" y1="53561" x2="83182" y2="46648"/>
                        <a14:foregroundMark x1="89318" y1="68436" x2="87159" y2="62011"/>
                        <a14:foregroundMark x1="93409" y1="84148" x2="91364" y2="76955"/>
                        <a14:foregroundMark x1="97159" y1="97486" x2="95909" y2="91830"/>
                        <a14:backgroundMark x1="15227" y1="33869" x2="15227" y2="33869"/>
                        <a14:backgroundMark x1="30795" y1="33450" x2="20000" y2="75698"/>
                        <a14:backgroundMark x1="60114" y1="35964" x2="51477" y2="96229"/>
                        <a14:backgroundMark x1="71818" y1="31704" x2="81591" y2="988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877" y="5665190"/>
            <a:ext cx="299607" cy="487542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5" b="100000" l="10000" r="90000">
                        <a14:foregroundMark x1="41600" y1="47028" x2="41600" y2="47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47" t="4949" r="36021" b="5107"/>
          <a:stretch/>
        </p:blipFill>
        <p:spPr>
          <a:xfrm>
            <a:off x="7616086" y="5849107"/>
            <a:ext cx="176035" cy="317422"/>
          </a:xfrm>
          <a:prstGeom prst="rect">
            <a:avLst/>
          </a:prstGeom>
        </p:spPr>
      </p:pic>
      <p:pic>
        <p:nvPicPr>
          <p:cNvPr id="102" name="Рисунок 38"/>
          <p:cNvPicPr>
            <a:picLocks noChangeAspect="1"/>
          </p:cNvPicPr>
          <p:nvPr/>
        </p:nvPicPr>
        <p:blipFill>
          <a:blip r:embed="rId29"/>
          <a:srcRect l="26603" t="10000" r="29716" b="16346"/>
          <a:stretch/>
        </p:blipFill>
        <p:spPr>
          <a:xfrm>
            <a:off x="7935068" y="5928688"/>
            <a:ext cx="209907" cy="252813"/>
          </a:xfrm>
          <a:prstGeom prst="rect">
            <a:avLst/>
          </a:prstGeom>
        </p:spPr>
      </p:pic>
      <p:pic>
        <p:nvPicPr>
          <p:cNvPr id="103" name="Рисунок 38"/>
          <p:cNvPicPr>
            <a:picLocks noChangeAspect="1"/>
          </p:cNvPicPr>
          <p:nvPr/>
        </p:nvPicPr>
        <p:blipFill>
          <a:blip r:embed="rId29"/>
          <a:srcRect l="26603" t="10000" r="29716" b="16346"/>
          <a:stretch/>
        </p:blipFill>
        <p:spPr>
          <a:xfrm>
            <a:off x="7930885" y="5649599"/>
            <a:ext cx="209907" cy="252813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30"/>
          <a:srcRect l="45285" t="5577" r="44688" b="77308"/>
          <a:stretch/>
        </p:blipFill>
        <p:spPr>
          <a:xfrm>
            <a:off x="3979647" y="5573303"/>
            <a:ext cx="205156" cy="250122"/>
          </a:xfrm>
          <a:prstGeom prst="rect">
            <a:avLst/>
          </a:prstGeom>
        </p:spPr>
      </p:pic>
      <p:grpSp>
        <p:nvGrpSpPr>
          <p:cNvPr id="122" name="Группа 121"/>
          <p:cNvGrpSpPr/>
          <p:nvPr/>
        </p:nvGrpSpPr>
        <p:grpSpPr>
          <a:xfrm>
            <a:off x="4008736" y="6054465"/>
            <a:ext cx="140689" cy="133772"/>
            <a:chOff x="6257720" y="6163408"/>
            <a:chExt cx="331155" cy="300145"/>
          </a:xfrm>
        </p:grpSpPr>
        <p:sp>
          <p:nvSpPr>
            <p:cNvPr id="125" name="Овал 124"/>
            <p:cNvSpPr/>
            <p:nvPr/>
          </p:nvSpPr>
          <p:spPr>
            <a:xfrm>
              <a:off x="6257720" y="6163408"/>
              <a:ext cx="331155" cy="30014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6323546" y="6225638"/>
              <a:ext cx="199501" cy="17568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4012880" y="5886164"/>
            <a:ext cx="140689" cy="133772"/>
            <a:chOff x="6257720" y="6163408"/>
            <a:chExt cx="331155" cy="300145"/>
          </a:xfrm>
        </p:grpSpPr>
        <p:sp>
          <p:nvSpPr>
            <p:cNvPr id="128" name="Овал 127"/>
            <p:cNvSpPr/>
            <p:nvPr/>
          </p:nvSpPr>
          <p:spPr>
            <a:xfrm>
              <a:off x="6257720" y="6163408"/>
              <a:ext cx="331155" cy="30014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6323546" y="6225638"/>
              <a:ext cx="199501" cy="17568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cxnSp>
        <p:nvCxnSpPr>
          <p:cNvPr id="130" name="Прямая соединительная линия 129"/>
          <p:cNvCxnSpPr>
            <a:stCxn id="68" idx="0"/>
            <a:endCxn id="63" idx="2"/>
          </p:cNvCxnSpPr>
          <p:nvPr/>
        </p:nvCxnSpPr>
        <p:spPr>
          <a:xfrm flipH="1" flipV="1">
            <a:off x="6049170" y="3624092"/>
            <a:ext cx="5251" cy="592607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5775059" y="4028489"/>
            <a:ext cx="523875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04" name="TextBox 103"/>
          <p:cNvSpPr txBox="1"/>
          <p:nvPr/>
        </p:nvSpPr>
        <p:spPr>
          <a:xfrm flipH="1">
            <a:off x="1935930" y="4692271"/>
            <a:ext cx="977084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СОРС-Мед-УП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05" name="TextBox 104"/>
          <p:cNvSpPr txBox="1"/>
          <p:nvPr/>
        </p:nvSpPr>
        <p:spPr>
          <a:xfrm flipH="1">
            <a:off x="2796174" y="4691542"/>
            <a:ext cx="993593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СОРС-Мед-УП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06" name="TextBox 105"/>
          <p:cNvSpPr txBox="1"/>
          <p:nvPr/>
        </p:nvSpPr>
        <p:spPr>
          <a:xfrm flipH="1">
            <a:off x="1968010" y="5362957"/>
            <a:ext cx="97237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СОРС-Мед-КВ                                    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07" name="TextBox 106"/>
          <p:cNvSpPr txBox="1"/>
          <p:nvPr/>
        </p:nvSpPr>
        <p:spPr>
          <a:xfrm flipH="1">
            <a:off x="2851681" y="5363634"/>
            <a:ext cx="945014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СОРС-Мед-КВ                                    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08" name="TextBox 107"/>
          <p:cNvSpPr txBox="1"/>
          <p:nvPr/>
        </p:nvSpPr>
        <p:spPr>
          <a:xfrm flipH="1">
            <a:off x="558389" y="4754648"/>
            <a:ext cx="948318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СОРС-Мед-ТС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09" name="TextBox 108"/>
          <p:cNvSpPr txBox="1"/>
          <p:nvPr/>
        </p:nvSpPr>
        <p:spPr>
          <a:xfrm flipH="1">
            <a:off x="1608282" y="3652937"/>
            <a:ext cx="406745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КР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10" name="TextBox 109"/>
          <p:cNvSpPr txBox="1"/>
          <p:nvPr/>
        </p:nvSpPr>
        <p:spPr>
          <a:xfrm flipH="1">
            <a:off x="208545" y="3650793"/>
            <a:ext cx="36725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КР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111" name="TextBox 110"/>
          <p:cNvSpPr txBox="1"/>
          <p:nvPr/>
        </p:nvSpPr>
        <p:spPr>
          <a:xfrm flipH="1">
            <a:off x="3750223" y="3647942"/>
            <a:ext cx="330193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КР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12" name="TextBox 111"/>
          <p:cNvSpPr txBox="1"/>
          <p:nvPr/>
        </p:nvSpPr>
        <p:spPr>
          <a:xfrm flipH="1">
            <a:off x="2387928" y="2874278"/>
            <a:ext cx="978821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СОРС-Мед-СО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14" name="TextBox 113"/>
          <p:cNvSpPr txBox="1"/>
          <p:nvPr/>
        </p:nvSpPr>
        <p:spPr>
          <a:xfrm flipH="1">
            <a:off x="6025839" y="4035888"/>
            <a:ext cx="957697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СОРС-Мед-ТП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15" name="TextBox 114"/>
          <p:cNvSpPr txBox="1"/>
          <p:nvPr/>
        </p:nvSpPr>
        <p:spPr>
          <a:xfrm flipH="1">
            <a:off x="7108764" y="4099872"/>
            <a:ext cx="986732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СОРС-Мед-ВС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18" name="TextBox 117"/>
          <p:cNvSpPr txBox="1"/>
          <p:nvPr/>
        </p:nvSpPr>
        <p:spPr>
          <a:xfrm flipH="1">
            <a:off x="3950104" y="4096288"/>
            <a:ext cx="1023043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СОРС-Мед-ВС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19" name="TextBox 118"/>
          <p:cNvSpPr txBox="1"/>
          <p:nvPr/>
        </p:nvSpPr>
        <p:spPr>
          <a:xfrm flipH="1">
            <a:off x="3687686" y="6283314"/>
            <a:ext cx="884482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СОРС-ВС-Д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20" name="TextBox 119"/>
          <p:cNvSpPr txBox="1"/>
          <p:nvPr/>
        </p:nvSpPr>
        <p:spPr>
          <a:xfrm flipH="1">
            <a:off x="7583204" y="6278768"/>
            <a:ext cx="803004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СОРС-ВС-К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31" name="TextBox 130"/>
          <p:cNvSpPr txBox="1"/>
          <p:nvPr/>
        </p:nvSpPr>
        <p:spPr>
          <a:xfrm flipH="1">
            <a:off x="4237840" y="1273006"/>
            <a:ext cx="3536019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900" dirty="0" smtClean="0">
                <a:latin typeface="Montserrat" panose="00000500000000000000" pitchFamily="2" charset="-52"/>
              </a:rPr>
              <a:t>Оборудование серверное Тромбон СОРС-ЛБС </a:t>
            </a:r>
            <a:endParaRPr lang="ru-RU" sz="900" dirty="0">
              <a:latin typeface="Montserrat" panose="00000500000000000000" pitchFamily="2" charset="-52"/>
            </a:endParaRPr>
          </a:p>
        </p:txBody>
      </p:sp>
      <p:pic>
        <p:nvPicPr>
          <p:cNvPr id="133" name="Рисунок 132"/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99444">
                        <a14:foregroundMark x1="36111" y1="41239" x2="36111" y2="41239"/>
                        <a14:foregroundMark x1="66111" y1="41880" x2="66111" y2="41880"/>
                        <a14:foregroundMark x1="62778" y1="67521" x2="62778" y2="675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022" y="5142519"/>
            <a:ext cx="492965" cy="640855"/>
          </a:xfrm>
          <a:prstGeom prst="rect">
            <a:avLst/>
          </a:prstGeom>
        </p:spPr>
      </p:pic>
      <p:sp>
        <p:nvSpPr>
          <p:cNvPr id="138" name="TextBox 137"/>
          <p:cNvSpPr txBox="1"/>
          <p:nvPr/>
        </p:nvSpPr>
        <p:spPr>
          <a:xfrm>
            <a:off x="8390864" y="5758538"/>
            <a:ext cx="1350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Медицинская </a:t>
            </a:r>
          </a:p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сестра      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cxnSp>
        <p:nvCxnSpPr>
          <p:cNvPr id="140" name="Прямая соединительная линия 139"/>
          <p:cNvCxnSpPr/>
          <p:nvPr/>
        </p:nvCxnSpPr>
        <p:spPr>
          <a:xfrm>
            <a:off x="6668218" y="2339732"/>
            <a:ext cx="338924" cy="289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" name="Рисунок 138"/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5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44" t="32292" r="3267" b="28750"/>
          <a:stretch/>
        </p:blipFill>
        <p:spPr>
          <a:xfrm rot="16200000">
            <a:off x="6555019" y="2022808"/>
            <a:ext cx="822304" cy="2440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99775" l="10000" r="90000">
                        <a14:foregroundMark x1="25435" y1="8764" x2="25435" y2="8764"/>
                        <a14:foregroundMark x1="25870" y1="31461" x2="25870" y2="31461"/>
                        <a14:foregroundMark x1="30435" y1="37753" x2="30435" y2="37753"/>
                        <a14:foregroundMark x1="35543" y1="44719" x2="35543" y2="44719"/>
                        <a14:foregroundMark x1="40109" y1="44944" x2="40109" y2="44944"/>
                        <a14:foregroundMark x1="60109" y1="47191" x2="60109" y2="47191"/>
                        <a14:foregroundMark x1="64783" y1="49888" x2="64783" y2="49888"/>
                        <a14:foregroundMark x1="70326" y1="48764" x2="70326" y2="48764"/>
                        <a14:foregroundMark x1="81957" y1="48315" x2="81957" y2="48315"/>
                        <a14:foregroundMark x1="54348" y1="45618" x2="54348" y2="456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61" r="16957"/>
          <a:stretch/>
        </p:blipFill>
        <p:spPr>
          <a:xfrm>
            <a:off x="6812735" y="1501058"/>
            <a:ext cx="388813" cy="285459"/>
          </a:xfrm>
          <a:prstGeom prst="rect">
            <a:avLst/>
          </a:prstGeom>
        </p:spPr>
      </p:pic>
      <p:pic>
        <p:nvPicPr>
          <p:cNvPr id="141" name="Рисунок 140"/>
          <p:cNvPicPr>
            <a:picLocks noChangeAspect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9" t="41383" r="28141" b="29435"/>
          <a:stretch/>
        </p:blipFill>
        <p:spPr>
          <a:xfrm>
            <a:off x="8353833" y="5318336"/>
            <a:ext cx="339258" cy="309873"/>
          </a:xfrm>
          <a:prstGeom prst="rect">
            <a:avLst/>
          </a:prstGeom>
        </p:spPr>
      </p:pic>
      <p:sp>
        <p:nvSpPr>
          <p:cNvPr id="143" name="TextBox 142"/>
          <p:cNvSpPr txBox="1"/>
          <p:nvPr/>
        </p:nvSpPr>
        <p:spPr>
          <a:xfrm flipH="1">
            <a:off x="8198366" y="5589047"/>
            <a:ext cx="1059509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СОРС-Мед-БМ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cxnSp>
        <p:nvCxnSpPr>
          <p:cNvPr id="144" name="Прямая соединительная линия 143"/>
          <p:cNvCxnSpPr/>
          <p:nvPr/>
        </p:nvCxnSpPr>
        <p:spPr>
          <a:xfrm flipH="1">
            <a:off x="9671187" y="4048738"/>
            <a:ext cx="2460" cy="2166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 flipH="1">
            <a:off x="8437225" y="4210090"/>
            <a:ext cx="1040032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СОРС-Мед-ПМ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cxnSp>
        <p:nvCxnSpPr>
          <p:cNvPr id="150" name="Прямая соединительная линия 149"/>
          <p:cNvCxnSpPr/>
          <p:nvPr/>
        </p:nvCxnSpPr>
        <p:spPr>
          <a:xfrm flipV="1">
            <a:off x="8906063" y="3895923"/>
            <a:ext cx="0" cy="624944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 flipV="1">
            <a:off x="6278421" y="3893177"/>
            <a:ext cx="2633687" cy="716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 flipH="1" flipV="1">
            <a:off x="6276470" y="2416332"/>
            <a:ext cx="1951" cy="1496288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Прямоугольник 154"/>
          <p:cNvSpPr/>
          <p:nvPr/>
        </p:nvSpPr>
        <p:spPr>
          <a:xfrm>
            <a:off x="8684014" y="4028489"/>
            <a:ext cx="523875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pic>
        <p:nvPicPr>
          <p:cNvPr id="156" name="Рисунок 155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424" b="99637" l="273" r="99909">
                        <a14:foregroundMark x1="70014" y1="18595" x2="70014" y2="18595"/>
                        <a14:foregroundMark x1="16583" y1="69594" x2="16583" y2="69594"/>
                        <a14:foregroundMark x1="11131" y1="54149" x2="11131" y2="54149"/>
                        <a14:foregroundMark x1="13221" y1="44276" x2="13221" y2="44276"/>
                        <a14:foregroundMark x1="12313" y1="45972" x2="12313" y2="45972"/>
                        <a14:foregroundMark x1="15084" y1="41369" x2="15084" y2="41369"/>
                        <a14:foregroundMark x1="18128" y1="38462" x2="18128" y2="38462"/>
                        <a14:foregroundMark x1="20400" y1="36947" x2="20400" y2="36947"/>
                        <a14:foregroundMark x1="22899" y1="36099" x2="23353" y2="36099"/>
                        <a14:foregroundMark x1="27169" y1="35978" x2="27169" y2="35978"/>
                        <a14:foregroundMark x1="16674" y1="39188" x2="16674" y2="39188"/>
                        <a14:backgroundMark x1="67288" y1="65718" x2="67288" y2="65718"/>
                        <a14:backgroundMark x1="74602" y1="71835" x2="74602" y2="71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45" t="60689" r="22644" b="14999"/>
          <a:stretch/>
        </p:blipFill>
        <p:spPr>
          <a:xfrm>
            <a:off x="1890307" y="5200847"/>
            <a:ext cx="207274" cy="228901"/>
          </a:xfrm>
          <a:prstGeom prst="rect">
            <a:avLst/>
          </a:prstGeom>
        </p:spPr>
      </p:pic>
      <p:pic>
        <p:nvPicPr>
          <p:cNvPr id="158" name="Рисунок 157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424" b="99637" l="273" r="99909">
                        <a14:foregroundMark x1="70014" y1="18595" x2="70014" y2="18595"/>
                        <a14:foregroundMark x1="16583" y1="69594" x2="16583" y2="69594"/>
                        <a14:foregroundMark x1="11131" y1="54149" x2="11131" y2="54149"/>
                        <a14:foregroundMark x1="13221" y1="44276" x2="13221" y2="44276"/>
                        <a14:foregroundMark x1="12313" y1="45972" x2="12313" y2="45972"/>
                        <a14:foregroundMark x1="15084" y1="41369" x2="15084" y2="41369"/>
                        <a14:foregroundMark x1="18128" y1="38462" x2="18128" y2="38462"/>
                        <a14:foregroundMark x1="20400" y1="36947" x2="20400" y2="36947"/>
                        <a14:foregroundMark x1="22899" y1="36099" x2="23353" y2="36099"/>
                        <a14:foregroundMark x1="27169" y1="35978" x2="27169" y2="35978"/>
                        <a14:foregroundMark x1="16674" y1="39188" x2="16674" y2="39188"/>
                        <a14:backgroundMark x1="67288" y1="65718" x2="67288" y2="65718"/>
                        <a14:backgroundMark x1="74602" y1="71835" x2="74602" y2="71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45" t="60689" r="22644" b="14999"/>
          <a:stretch/>
        </p:blipFill>
        <p:spPr>
          <a:xfrm>
            <a:off x="3600740" y="5197009"/>
            <a:ext cx="207274" cy="228901"/>
          </a:xfrm>
          <a:prstGeom prst="rect">
            <a:avLst/>
          </a:prstGeom>
        </p:spPr>
      </p:pic>
      <p:cxnSp>
        <p:nvCxnSpPr>
          <p:cNvPr id="159" name="Прямая соединительная линия 158"/>
          <p:cNvCxnSpPr/>
          <p:nvPr/>
        </p:nvCxnSpPr>
        <p:spPr>
          <a:xfrm>
            <a:off x="254488" y="2822520"/>
            <a:ext cx="1160890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/>
          <p:cNvSpPr txBox="1"/>
          <p:nvPr/>
        </p:nvSpPr>
        <p:spPr>
          <a:xfrm>
            <a:off x="469117" y="3131639"/>
            <a:ext cx="1854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Палатный коридор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2112991" y="4032432"/>
            <a:ext cx="149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Палата для тяжелобольных       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5583803" y="5860735"/>
            <a:ext cx="861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Палата       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cxnSp>
        <p:nvCxnSpPr>
          <p:cNvPr id="167" name="Прямая соединительная линия 166"/>
          <p:cNvCxnSpPr/>
          <p:nvPr/>
        </p:nvCxnSpPr>
        <p:spPr>
          <a:xfrm flipH="1">
            <a:off x="11639685" y="4048738"/>
            <a:ext cx="2460" cy="2166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 flipH="1" flipV="1">
            <a:off x="6472344" y="2224707"/>
            <a:ext cx="1951" cy="14962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994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18305" r="28220" b="13869"/>
          <a:stretch/>
        </p:blipFill>
        <p:spPr>
          <a:xfrm>
            <a:off x="5440625" y="1538822"/>
            <a:ext cx="1227593" cy="1212054"/>
          </a:xfrm>
          <a:prstGeom prst="rect">
            <a:avLst/>
          </a:prstGeom>
        </p:spPr>
      </p:pic>
      <p:cxnSp>
        <p:nvCxnSpPr>
          <p:cNvPr id="174" name="Прямая соединительная линия 173"/>
          <p:cNvCxnSpPr>
            <a:endCxn id="186" idx="1"/>
          </p:cNvCxnSpPr>
          <p:nvPr/>
        </p:nvCxnSpPr>
        <p:spPr>
          <a:xfrm flipV="1">
            <a:off x="6472344" y="3712796"/>
            <a:ext cx="4788294" cy="209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Группа 178"/>
          <p:cNvGrpSpPr/>
          <p:nvPr/>
        </p:nvGrpSpPr>
        <p:grpSpPr>
          <a:xfrm>
            <a:off x="10826334" y="4865806"/>
            <a:ext cx="686859" cy="480771"/>
            <a:chOff x="2839173" y="3439241"/>
            <a:chExt cx="806618" cy="578484"/>
          </a:xfrm>
        </p:grpSpPr>
        <p:pic>
          <p:nvPicPr>
            <p:cNvPr id="180" name="Рисунок 17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4" b="99637" l="273" r="99909">
                          <a14:foregroundMark x1="70014" y1="18595" x2="70014" y2="18595"/>
                          <a14:foregroundMark x1="16583" y1="69594" x2="16583" y2="69594"/>
                          <a14:foregroundMark x1="11131" y1="54149" x2="11131" y2="54149"/>
                          <a14:foregroundMark x1="13221" y1="44276" x2="13221" y2="44276"/>
                          <a14:foregroundMark x1="12313" y1="45972" x2="12313" y2="45972"/>
                          <a14:foregroundMark x1="15084" y1="41369" x2="15084" y2="41369"/>
                          <a14:foregroundMark x1="18128" y1="38462" x2="18128" y2="38462"/>
                          <a14:foregroundMark x1="20400" y1="36947" x2="20400" y2="36947"/>
                          <a14:foregroundMark x1="22899" y1="36099" x2="23353" y2="36099"/>
                          <a14:foregroundMark x1="27169" y1="35978" x2="27169" y2="35978"/>
                          <a14:foregroundMark x1="16674" y1="39188" x2="16674" y2="39188"/>
                          <a14:backgroundMark x1="67288" y1="65718" x2="67288" y2="65718"/>
                          <a14:backgroundMark x1="74602" y1="71835" x2="74602" y2="718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7" t="15973" r="17396" b="14999"/>
            <a:stretch/>
          </p:blipFill>
          <p:spPr>
            <a:xfrm>
              <a:off x="2839173" y="3439241"/>
              <a:ext cx="806618" cy="578484"/>
            </a:xfrm>
            <a:prstGeom prst="rect">
              <a:avLst/>
            </a:prstGeom>
          </p:spPr>
        </p:pic>
        <p:sp>
          <p:nvSpPr>
            <p:cNvPr id="181" name="Скругленный прямоугольник 180"/>
            <p:cNvSpPr/>
            <p:nvPr/>
          </p:nvSpPr>
          <p:spPr>
            <a:xfrm>
              <a:off x="3371849" y="3442049"/>
              <a:ext cx="259101" cy="368378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pic>
        <p:nvPicPr>
          <p:cNvPr id="182" name="Рисунок 181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0000" b="90000" l="10000" r="90000">
                        <a14:foregroundMark x1="63913" y1="75600" x2="63913" y2="75600"/>
                        <a14:foregroundMark x1="75761" y1="62200" x2="75761" y2="62200"/>
                        <a14:foregroundMark x1="75109" y1="61800" x2="75109" y2="61800"/>
                        <a14:foregroundMark x1="76957" y1="82600" x2="76957" y2="82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78" t="58974" r="26156" b="15821"/>
          <a:stretch/>
        </p:blipFill>
        <p:spPr>
          <a:xfrm>
            <a:off x="10769190" y="5371928"/>
            <a:ext cx="778400" cy="689444"/>
          </a:xfrm>
          <a:prstGeom prst="rect">
            <a:avLst/>
          </a:prstGeom>
        </p:spPr>
      </p:pic>
      <p:cxnSp>
        <p:nvCxnSpPr>
          <p:cNvPr id="183" name="Прямая соединительная линия 182"/>
          <p:cNvCxnSpPr>
            <a:endCxn id="186" idx="2"/>
          </p:cNvCxnSpPr>
          <p:nvPr/>
        </p:nvCxnSpPr>
        <p:spPr>
          <a:xfrm flipH="1" flipV="1">
            <a:off x="11386841" y="3777278"/>
            <a:ext cx="976" cy="109818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Группа 183"/>
          <p:cNvGrpSpPr/>
          <p:nvPr/>
        </p:nvGrpSpPr>
        <p:grpSpPr>
          <a:xfrm>
            <a:off x="11260638" y="3648314"/>
            <a:ext cx="252406" cy="128964"/>
            <a:chOff x="9949279" y="5521701"/>
            <a:chExt cx="936096" cy="424023"/>
          </a:xfrm>
        </p:grpSpPr>
        <p:pic>
          <p:nvPicPr>
            <p:cNvPr id="185" name="Рисунок 18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7" t="40625" r="26111" b="40312"/>
            <a:stretch/>
          </p:blipFill>
          <p:spPr>
            <a:xfrm>
              <a:off x="9949279" y="5521701"/>
              <a:ext cx="936096" cy="424023"/>
            </a:xfrm>
            <a:prstGeom prst="rect">
              <a:avLst/>
            </a:prstGeom>
          </p:spPr>
        </p:pic>
        <p:sp>
          <p:nvSpPr>
            <p:cNvPr id="186" name="Скругленный прямоугольник 185"/>
            <p:cNvSpPr/>
            <p:nvPr/>
          </p:nvSpPr>
          <p:spPr>
            <a:xfrm>
              <a:off x="9949279" y="5521701"/>
              <a:ext cx="936096" cy="424023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Montserrat" panose="00000500000000000000" pitchFamily="2" charset="-52"/>
              </a:endParaRPr>
            </a:p>
          </p:txBody>
        </p:sp>
      </p:grpSp>
      <p:sp>
        <p:nvSpPr>
          <p:cNvPr id="187" name="TextBox 186"/>
          <p:cNvSpPr txBox="1"/>
          <p:nvPr/>
        </p:nvSpPr>
        <p:spPr>
          <a:xfrm flipH="1">
            <a:off x="10477974" y="4674869"/>
            <a:ext cx="95241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СОРС-Мед-УП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pic>
        <p:nvPicPr>
          <p:cNvPr id="189" name="Рисунок 188"/>
          <p:cNvPicPr>
            <a:picLocks noChangeAspect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424" b="99637" l="273" r="99909">
                        <a14:foregroundMark x1="70014" y1="18595" x2="70014" y2="18595"/>
                        <a14:foregroundMark x1="16583" y1="69594" x2="16583" y2="69594"/>
                        <a14:foregroundMark x1="11131" y1="54149" x2="11131" y2="54149"/>
                        <a14:foregroundMark x1="13221" y1="44276" x2="13221" y2="44276"/>
                        <a14:foregroundMark x1="12313" y1="45972" x2="12313" y2="45972"/>
                        <a14:foregroundMark x1="15084" y1="41369" x2="15084" y2="41369"/>
                        <a14:foregroundMark x1="18128" y1="38462" x2="18128" y2="38462"/>
                        <a14:foregroundMark x1="20400" y1="36947" x2="20400" y2="36947"/>
                        <a14:foregroundMark x1="22899" y1="36099" x2="23353" y2="36099"/>
                        <a14:foregroundMark x1="27169" y1="35978" x2="27169" y2="35978"/>
                        <a14:foregroundMark x1="16674" y1="39188" x2="16674" y2="39188"/>
                        <a14:backgroundMark x1="67288" y1="65718" x2="67288" y2="65718"/>
                        <a14:backgroundMark x1="74602" y1="71835" x2="74602" y2="71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45" t="60689" r="22644" b="14999"/>
          <a:stretch/>
        </p:blipFill>
        <p:spPr>
          <a:xfrm>
            <a:off x="11362846" y="5205743"/>
            <a:ext cx="207274" cy="228901"/>
          </a:xfrm>
          <a:prstGeom prst="rect">
            <a:avLst/>
          </a:prstGeom>
        </p:spPr>
      </p:pic>
      <p:pic>
        <p:nvPicPr>
          <p:cNvPr id="190" name="Рисунок 189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558" r="998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7292" r="27557" b="5832"/>
          <a:stretch/>
        </p:blipFill>
        <p:spPr>
          <a:xfrm>
            <a:off x="11190021" y="3103353"/>
            <a:ext cx="393640" cy="487085"/>
          </a:xfrm>
          <a:prstGeom prst="rect">
            <a:avLst/>
          </a:prstGeom>
        </p:spPr>
      </p:pic>
      <p:cxnSp>
        <p:nvCxnSpPr>
          <p:cNvPr id="191" name="Прямая соединительная линия 190"/>
          <p:cNvCxnSpPr>
            <a:stCxn id="185" idx="0"/>
            <a:endCxn id="190" idx="2"/>
          </p:cNvCxnSpPr>
          <p:nvPr/>
        </p:nvCxnSpPr>
        <p:spPr>
          <a:xfrm flipV="1">
            <a:off x="11386841" y="3590438"/>
            <a:ext cx="0" cy="57876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9796797" y="4033164"/>
            <a:ext cx="1502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Montserrat" panose="00000500000000000000" pitchFamily="2" charset="-52"/>
              </a:rPr>
              <a:t>Палата для тяжелобольных       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93" name="Прямоугольник 192"/>
          <p:cNvSpPr/>
          <p:nvPr/>
        </p:nvSpPr>
        <p:spPr>
          <a:xfrm>
            <a:off x="10386134" y="4032564"/>
            <a:ext cx="523875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197" name="TextBox 196"/>
          <p:cNvSpPr txBox="1"/>
          <p:nvPr/>
        </p:nvSpPr>
        <p:spPr>
          <a:xfrm flipH="1">
            <a:off x="7161511" y="2264635"/>
            <a:ext cx="12246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СОРС-Мед-УВ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98" name="TextBox 197"/>
          <p:cNvSpPr txBox="1"/>
          <p:nvPr/>
        </p:nvSpPr>
        <p:spPr>
          <a:xfrm flipH="1">
            <a:off x="11441171" y="3493462"/>
            <a:ext cx="339310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КР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99" name="TextBox 198"/>
          <p:cNvSpPr txBox="1"/>
          <p:nvPr/>
        </p:nvSpPr>
        <p:spPr>
          <a:xfrm flipH="1">
            <a:off x="10252806" y="5313155"/>
            <a:ext cx="966961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СОРС-Мед-КВ                                    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pic>
        <p:nvPicPr>
          <p:cNvPr id="165" name="Рисунок 164"/>
          <p:cNvPicPr>
            <a:picLocks noChangeAspect="1"/>
          </p:cNvPicPr>
          <p:nvPr/>
        </p:nvPicPr>
        <p:blipFill rotWithShape="1"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45" t="26944" r="15833" b="23194"/>
          <a:stretch/>
        </p:blipFill>
        <p:spPr>
          <a:xfrm>
            <a:off x="8536144" y="4346319"/>
            <a:ext cx="890733" cy="508384"/>
          </a:xfrm>
          <a:prstGeom prst="rect">
            <a:avLst/>
          </a:prstGeom>
        </p:spPr>
      </p:pic>
      <p:sp>
        <p:nvSpPr>
          <p:cNvPr id="168" name="Схема включения «Тромбон СДС»"/>
          <p:cNvSpPr txBox="1"/>
          <p:nvPr/>
        </p:nvSpPr>
        <p:spPr>
          <a:xfrm>
            <a:off x="396042" y="70791"/>
            <a:ext cx="9125745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Пример расположения оборудования комплекса «Тромбон СОРС-Мед»</a:t>
            </a:r>
            <a:endParaRPr lang="en-US" sz="3300" dirty="0"/>
          </a:p>
        </p:txBody>
      </p:sp>
      <p:sp>
        <p:nvSpPr>
          <p:cNvPr id="170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72" name="TextBox 171"/>
          <p:cNvSpPr txBox="1"/>
          <p:nvPr/>
        </p:nvSpPr>
        <p:spPr>
          <a:xfrm flipH="1">
            <a:off x="5559759" y="2876059"/>
            <a:ext cx="978821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СОРС-Мед-СО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75" name="TextBox 174"/>
          <p:cNvSpPr txBox="1"/>
          <p:nvPr/>
        </p:nvSpPr>
        <p:spPr>
          <a:xfrm flipH="1">
            <a:off x="10882205" y="2873634"/>
            <a:ext cx="978821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СОРС-Мед-СО</a:t>
            </a:r>
            <a:endParaRPr lang="ru-RU" sz="8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309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Прямая соединительная линия 124"/>
          <p:cNvCxnSpPr/>
          <p:nvPr/>
        </p:nvCxnSpPr>
        <p:spPr>
          <a:xfrm flipV="1">
            <a:off x="4147762" y="2701540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 flipV="1">
            <a:off x="4150772" y="2034949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V="1">
            <a:off x="1819898" y="2702923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595814" y="1732094"/>
            <a:ext cx="2088362" cy="1212054"/>
            <a:chOff x="2183075" y="1933672"/>
            <a:chExt cx="2088362" cy="1212054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18" name="Группа 17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17" name="Скругленный прямоугольник 16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13" name="Рисунок 1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14" name="Скругленный прямоугольник 1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11" name="Скругленный прямоугольник 10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8" name="Группа 7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6" name="Рисунок 5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" name="Скругленный прямоугольник 6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grpSp>
          <p:nvGrpSpPr>
            <p:cNvPr id="21" name="Группа 20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grpSp>
        <p:nvGrpSpPr>
          <p:cNvPr id="23" name="Группа 22"/>
          <p:cNvGrpSpPr/>
          <p:nvPr/>
        </p:nvGrpSpPr>
        <p:grpSpPr>
          <a:xfrm>
            <a:off x="2933573" y="1718177"/>
            <a:ext cx="2088362" cy="1212054"/>
            <a:chOff x="2183075" y="1933672"/>
            <a:chExt cx="2088362" cy="1212054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25" name="Группа 24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29" name="Группа 28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9" name="Рисунок 38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40" name="Скругленный прямоугольник 39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30" name="Группа 29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7" name="Рисунок 36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38" name="Скругленный прямоугольник 37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31" name="Группа 30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5" name="Рисунок 34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36" name="Скругленный прямоугольник 35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32" name="Группа 31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3" name="Рисунок 3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34" name="Скругленный прямоугольник 3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grpSp>
          <p:nvGrpSpPr>
            <p:cNvPr id="26" name="Группа 25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27" name="Рисунок 2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28" name="Рисунок 27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grpSp>
        <p:nvGrpSpPr>
          <p:cNvPr id="41" name="Группа 40"/>
          <p:cNvGrpSpPr/>
          <p:nvPr/>
        </p:nvGrpSpPr>
        <p:grpSpPr>
          <a:xfrm>
            <a:off x="5301980" y="1716502"/>
            <a:ext cx="2088362" cy="1212054"/>
            <a:chOff x="2183075" y="1933672"/>
            <a:chExt cx="2088362" cy="1212054"/>
          </a:xfrm>
        </p:grpSpPr>
        <p:pic>
          <p:nvPicPr>
            <p:cNvPr id="42" name="Рисунок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43" name="Группа 42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47" name="Группа 46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8" name="Скругленный прямоугольник 57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48" name="Группа 47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5" name="Рисунок 54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6" name="Скругленный прямоугольник 55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49" name="Группа 48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4" name="Скругленный прямоугольник 5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50" name="Группа 49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1" name="Рисунок 50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2" name="Скругленный прямоугольник 51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grpSp>
          <p:nvGrpSpPr>
            <p:cNvPr id="44" name="Группа 43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grpSp>
        <p:nvGrpSpPr>
          <p:cNvPr id="59" name="Группа 58"/>
          <p:cNvGrpSpPr/>
          <p:nvPr/>
        </p:nvGrpSpPr>
        <p:grpSpPr>
          <a:xfrm>
            <a:off x="9817452" y="1726250"/>
            <a:ext cx="2088362" cy="1212054"/>
            <a:chOff x="2183075" y="1933672"/>
            <a:chExt cx="2088362" cy="1212054"/>
          </a:xfrm>
        </p:grpSpPr>
        <p:pic>
          <p:nvPicPr>
            <p:cNvPr id="60" name="Рисунок 5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61" name="Группа 60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65" name="Группа 64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75" name="Рисунок 74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6" name="Скругленный прямоугольник 75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66" name="Группа 65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73" name="Рисунок 7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4" name="Скругленный прямоугольник 7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67" name="Группа 66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71" name="Рисунок 70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2" name="Скругленный прямоугольник 71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68" name="Группа 67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69" name="Рисунок 68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0" name="Скругленный прямоугольник 69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grpSp>
          <p:nvGrpSpPr>
            <p:cNvPr id="62" name="Группа 61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63" name="Рисунок 62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64" name="Рисунок 63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sp>
        <p:nvSpPr>
          <p:cNvPr id="77" name="TextBox 76"/>
          <p:cNvSpPr txBox="1"/>
          <p:nvPr/>
        </p:nvSpPr>
        <p:spPr>
          <a:xfrm>
            <a:off x="921087" y="2119964"/>
            <a:ext cx="629557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</a:t>
            </a:r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232590" y="2119964"/>
            <a:ext cx="629557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№2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596227" y="2147611"/>
            <a:ext cx="629557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</a:t>
            </a:r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083800" y="2119964"/>
            <a:ext cx="694805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№16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 flipH="1" flipV="1">
            <a:off x="1651506" y="2929056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V="1">
            <a:off x="3108788" y="2913773"/>
            <a:ext cx="1751" cy="53705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1649726" y="3455522"/>
            <a:ext cx="1460813" cy="1161"/>
          </a:xfrm>
          <a:prstGeom prst="straightConnector1">
            <a:avLst/>
          </a:prstGeom>
          <a:ln>
            <a:solidFill>
              <a:srgbClr val="00B05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flipH="1" flipV="1">
            <a:off x="4008668" y="2936275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H="1" flipV="1">
            <a:off x="5467701" y="2920991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V="1">
            <a:off x="3993556" y="3450831"/>
            <a:ext cx="1474145" cy="654"/>
          </a:xfrm>
          <a:prstGeom prst="straightConnector1">
            <a:avLst/>
          </a:prstGeom>
          <a:ln>
            <a:solidFill>
              <a:srgbClr val="00B05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 flipV="1">
            <a:off x="6368991" y="2914033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flipH="1" flipV="1">
            <a:off x="9976624" y="2920991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6402708" y="3434441"/>
            <a:ext cx="3573916" cy="1106"/>
          </a:xfrm>
          <a:prstGeom prst="straightConnector1">
            <a:avLst/>
          </a:prstGeom>
          <a:ln>
            <a:solidFill>
              <a:srgbClr val="00B050"/>
            </a:solidFill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V="1">
            <a:off x="1813013" y="2036332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flipV="1">
            <a:off x="6517911" y="2699829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flipV="1">
            <a:off x="6520921" y="2033238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 flipV="1">
            <a:off x="11030926" y="2696271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V="1">
            <a:off x="11033936" y="2029680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flipH="1" flipV="1">
            <a:off x="1179072" y="2944149"/>
            <a:ext cx="4352" cy="5066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 flipH="1">
            <a:off x="1139633" y="3116574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cxnSp>
        <p:nvCxnSpPr>
          <p:cNvPr id="136" name="Прямая со стрелкой 135"/>
          <p:cNvCxnSpPr/>
          <p:nvPr/>
        </p:nvCxnSpPr>
        <p:spPr>
          <a:xfrm flipH="1" flipV="1">
            <a:off x="3552921" y="2920854"/>
            <a:ext cx="1618" cy="5299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 flipH="1">
            <a:off x="3510881" y="3116574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cxnSp>
        <p:nvCxnSpPr>
          <p:cNvPr id="138" name="Прямая со стрелкой 137"/>
          <p:cNvCxnSpPr/>
          <p:nvPr/>
        </p:nvCxnSpPr>
        <p:spPr>
          <a:xfrm flipV="1">
            <a:off x="5954843" y="2925768"/>
            <a:ext cx="325" cy="5169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 flipH="1">
            <a:off x="5913128" y="3121488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cxnSp>
        <p:nvCxnSpPr>
          <p:cNvPr id="144" name="Прямая со стрелкой 143"/>
          <p:cNvCxnSpPr/>
          <p:nvPr/>
        </p:nvCxnSpPr>
        <p:spPr>
          <a:xfrm flipV="1">
            <a:off x="10432992" y="2915956"/>
            <a:ext cx="325" cy="5169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 flipH="1">
            <a:off x="10391277" y="3111676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sp>
        <p:nvSpPr>
          <p:cNvPr id="151" name="TextBox 150"/>
          <p:cNvSpPr txBox="1"/>
          <p:nvPr/>
        </p:nvSpPr>
        <p:spPr>
          <a:xfrm flipH="1">
            <a:off x="9626206" y="1354002"/>
            <a:ext cx="1627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40118" y="2944148"/>
            <a:ext cx="1591493" cy="2438870"/>
            <a:chOff x="440118" y="3442917"/>
            <a:chExt cx="1591493" cy="2438870"/>
          </a:xfrm>
        </p:grpSpPr>
        <p:pic>
          <p:nvPicPr>
            <p:cNvPr id="81" name="Рисунок 8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45" t="26944" r="15833" b="23194"/>
            <a:stretch/>
          </p:blipFill>
          <p:spPr>
            <a:xfrm>
              <a:off x="440118" y="4973447"/>
              <a:ext cx="1591493" cy="908340"/>
            </a:xfrm>
            <a:prstGeom prst="rect">
              <a:avLst/>
            </a:prstGeom>
          </p:spPr>
        </p:pic>
        <p:cxnSp>
          <p:nvCxnSpPr>
            <p:cNvPr id="146" name="Прямая со стрелкой 145"/>
            <p:cNvCxnSpPr/>
            <p:nvPr/>
          </p:nvCxnSpPr>
          <p:spPr>
            <a:xfrm flipH="1">
              <a:off x="931402" y="3442917"/>
              <a:ext cx="13199" cy="1824408"/>
            </a:xfrm>
            <a:prstGeom prst="straightConnector1">
              <a:avLst/>
            </a:prstGeom>
            <a:ln>
              <a:solidFill>
                <a:srgbClr val="00B0F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2" name="Группа 111"/>
          <p:cNvGrpSpPr/>
          <p:nvPr/>
        </p:nvGrpSpPr>
        <p:grpSpPr>
          <a:xfrm>
            <a:off x="2847729" y="2944148"/>
            <a:ext cx="1591493" cy="2438870"/>
            <a:chOff x="440118" y="3442917"/>
            <a:chExt cx="1591493" cy="2438870"/>
          </a:xfrm>
        </p:grpSpPr>
        <p:pic>
          <p:nvPicPr>
            <p:cNvPr id="113" name="Рисунок 11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45" t="26944" r="15833" b="23194"/>
            <a:stretch/>
          </p:blipFill>
          <p:spPr>
            <a:xfrm>
              <a:off x="440118" y="4973447"/>
              <a:ext cx="1591493" cy="908340"/>
            </a:xfrm>
            <a:prstGeom prst="rect">
              <a:avLst/>
            </a:prstGeom>
          </p:spPr>
        </p:pic>
        <p:cxnSp>
          <p:nvCxnSpPr>
            <p:cNvPr id="114" name="Прямая со стрелкой 113"/>
            <p:cNvCxnSpPr/>
            <p:nvPr/>
          </p:nvCxnSpPr>
          <p:spPr>
            <a:xfrm flipH="1">
              <a:off x="931402" y="3442917"/>
              <a:ext cx="13199" cy="1824408"/>
            </a:xfrm>
            <a:prstGeom prst="straightConnector1">
              <a:avLst/>
            </a:prstGeom>
            <a:ln>
              <a:solidFill>
                <a:srgbClr val="00B0F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6" name="Группа 115"/>
          <p:cNvGrpSpPr/>
          <p:nvPr/>
        </p:nvGrpSpPr>
        <p:grpSpPr>
          <a:xfrm>
            <a:off x="5243829" y="2928556"/>
            <a:ext cx="1591493" cy="2438870"/>
            <a:chOff x="440118" y="3442917"/>
            <a:chExt cx="1591493" cy="2438870"/>
          </a:xfrm>
        </p:grpSpPr>
        <p:pic>
          <p:nvPicPr>
            <p:cNvPr id="117" name="Рисунок 11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45" t="26944" r="15833" b="23194"/>
            <a:stretch/>
          </p:blipFill>
          <p:spPr>
            <a:xfrm>
              <a:off x="440118" y="4973447"/>
              <a:ext cx="1591493" cy="908340"/>
            </a:xfrm>
            <a:prstGeom prst="rect">
              <a:avLst/>
            </a:prstGeom>
          </p:spPr>
        </p:pic>
        <p:cxnSp>
          <p:nvCxnSpPr>
            <p:cNvPr id="118" name="Прямая со стрелкой 117"/>
            <p:cNvCxnSpPr/>
            <p:nvPr/>
          </p:nvCxnSpPr>
          <p:spPr>
            <a:xfrm flipH="1">
              <a:off x="931402" y="3442917"/>
              <a:ext cx="13199" cy="1824408"/>
            </a:xfrm>
            <a:prstGeom prst="straightConnector1">
              <a:avLst/>
            </a:prstGeom>
            <a:ln>
              <a:solidFill>
                <a:srgbClr val="00B0F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0" name="Группа 119"/>
          <p:cNvGrpSpPr/>
          <p:nvPr/>
        </p:nvGrpSpPr>
        <p:grpSpPr>
          <a:xfrm>
            <a:off x="9635701" y="2944148"/>
            <a:ext cx="1650101" cy="2844719"/>
            <a:chOff x="381510" y="3442917"/>
            <a:chExt cx="1650101" cy="2844719"/>
          </a:xfrm>
        </p:grpSpPr>
        <p:pic>
          <p:nvPicPr>
            <p:cNvPr id="121" name="Рисунок 12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45" t="26944" r="15833" b="23194"/>
            <a:stretch/>
          </p:blipFill>
          <p:spPr>
            <a:xfrm>
              <a:off x="440118" y="4973447"/>
              <a:ext cx="1591493" cy="908340"/>
            </a:xfrm>
            <a:prstGeom prst="rect">
              <a:avLst/>
            </a:prstGeom>
          </p:spPr>
        </p:pic>
        <p:cxnSp>
          <p:nvCxnSpPr>
            <p:cNvPr id="122" name="Прямая со стрелкой 121"/>
            <p:cNvCxnSpPr/>
            <p:nvPr/>
          </p:nvCxnSpPr>
          <p:spPr>
            <a:xfrm flipH="1">
              <a:off x="931402" y="3442917"/>
              <a:ext cx="13199" cy="1824408"/>
            </a:xfrm>
            <a:prstGeom prst="straightConnector1">
              <a:avLst/>
            </a:prstGeom>
            <a:ln>
              <a:solidFill>
                <a:srgbClr val="00B0F0"/>
              </a:solidFill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 flipH="1">
              <a:off x="381510" y="5949082"/>
              <a:ext cx="15420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>
                  <a:latin typeface="Montserrat" panose="00000500000000000000" pitchFamily="2" charset="-52"/>
                </a:rPr>
                <a:t>Пульт медсестры</a:t>
              </a:r>
            </a:p>
            <a:p>
              <a:pPr algn="ctr"/>
              <a:r>
                <a:rPr lang="ru-RU" sz="800" dirty="0" smtClean="0">
                  <a:latin typeface="Montserrat" panose="00000500000000000000" pitchFamily="2" charset="-52"/>
                </a:rPr>
                <a:t>Тромбон СОРС-Мед-ПМ </a:t>
              </a:r>
              <a:endParaRPr lang="ru-RU" sz="800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198065" y="4459086"/>
            <a:ext cx="629557" cy="30777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№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689289" y="4459086"/>
            <a:ext cx="629557" cy="30777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№2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085550" y="4459086"/>
            <a:ext cx="629557" cy="30777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№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9519492" y="4467459"/>
            <a:ext cx="629557" cy="30777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№4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sp>
        <p:nvSpPr>
          <p:cNvPr id="140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41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42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43" name="TextBox 142"/>
          <p:cNvSpPr txBox="1"/>
          <p:nvPr/>
        </p:nvSpPr>
        <p:spPr>
          <a:xfrm flipH="1">
            <a:off x="5085531" y="1340006"/>
            <a:ext cx="1627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47" name="TextBox 146"/>
          <p:cNvSpPr txBox="1"/>
          <p:nvPr/>
        </p:nvSpPr>
        <p:spPr>
          <a:xfrm flipH="1">
            <a:off x="2684176" y="1337753"/>
            <a:ext cx="1627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53" name="TextBox 152"/>
          <p:cNvSpPr txBox="1"/>
          <p:nvPr/>
        </p:nvSpPr>
        <p:spPr>
          <a:xfrm flipH="1">
            <a:off x="395879" y="1340006"/>
            <a:ext cx="1627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54" name="TextBox 153"/>
          <p:cNvSpPr txBox="1"/>
          <p:nvPr/>
        </p:nvSpPr>
        <p:spPr>
          <a:xfrm flipH="1">
            <a:off x="5183806" y="5450313"/>
            <a:ext cx="1542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Пульт медсестры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СОРС-Мед-ПМ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55" name="TextBox 154"/>
          <p:cNvSpPr txBox="1"/>
          <p:nvPr/>
        </p:nvSpPr>
        <p:spPr>
          <a:xfrm flipH="1">
            <a:off x="2804307" y="5460519"/>
            <a:ext cx="1542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Пульт медсестры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СОРС-Мед-ПМ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56" name="TextBox 155"/>
          <p:cNvSpPr txBox="1"/>
          <p:nvPr/>
        </p:nvSpPr>
        <p:spPr>
          <a:xfrm flipH="1">
            <a:off x="407252" y="5450313"/>
            <a:ext cx="1542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Пульт медсестры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СОРС-Мед-ПМ </a:t>
            </a:r>
            <a:endParaRPr lang="ru-RU" sz="8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7909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928" y="732877"/>
            <a:ext cx="10864768" cy="110799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Конвертер </a:t>
            </a:r>
            <a:r>
              <a:rPr lang="ru-RU" sz="1600" dirty="0">
                <a:latin typeface="Montserrat" panose="00000500000000000000" pitchFamily="2" charset="-52"/>
                <a:cs typeface="Calibri" panose="020F0502020204030204" pitchFamily="34" charset="0"/>
              </a:rPr>
              <a:t>оптический Тромбон SFP-LC предназначен для применения в составе систем промышленной автоматики и телеметрии для двунаправленной передачи сигналов четырехпроводного интерфейса RS-485 по одному оптическому </a:t>
            </a:r>
            <a:r>
              <a:rPr lang="ru-RU" sz="1600" dirty="0" err="1">
                <a:latin typeface="Montserrat" panose="00000500000000000000" pitchFamily="2" charset="-52"/>
                <a:cs typeface="Calibri" panose="020F0502020204030204" pitchFamily="34" charset="0"/>
              </a:rPr>
              <a:t>одномодовому</a:t>
            </a:r>
            <a:r>
              <a:rPr lang="ru-RU" sz="1600" dirty="0">
                <a:latin typeface="Montserrat" panose="00000500000000000000" pitchFamily="2" charset="-52"/>
                <a:cs typeface="Calibri" panose="020F0502020204030204" pitchFamily="34" charset="0"/>
              </a:rPr>
              <a:t> волокну на расстояния до 20 км.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489" y="1984131"/>
            <a:ext cx="7685037" cy="42165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:</a:t>
            </a:r>
            <a:b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</a:br>
            <a:endParaRPr lang="ru-RU" sz="1500" dirty="0">
              <a:solidFill>
                <a:schemeClr val="accent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Модель 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					 SFP-LC-A		SFP-LC-B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Длина волны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передатчика/приемника	1310/1550 </a:t>
            </a:r>
            <a:r>
              <a:rPr lang="ru-RU" sz="1400" dirty="0" err="1" smtClean="0">
                <a:latin typeface="Montserrat" panose="00000500000000000000" pitchFamily="2" charset="-52"/>
                <a:cs typeface="Calibri" panose="020F0502020204030204" pitchFamily="34" charset="0"/>
              </a:rPr>
              <a:t>нм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1550/1310 </a:t>
            </a:r>
            <a:r>
              <a:rPr lang="ru-RU" sz="1400" dirty="0" err="1">
                <a:latin typeface="Montserrat" panose="00000500000000000000" pitchFamily="2" charset="-52"/>
                <a:cs typeface="Calibri" panose="020F0502020204030204" pitchFamily="34" charset="0"/>
              </a:rPr>
              <a:t>нм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Тим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монтажа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				DIN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рейка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Тип оптического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конвертора				LC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Скорость входного/выходного потока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RS485		</a:t>
            </a:r>
            <a:r>
              <a:rPr lang="ru-RU" sz="1400" u="sng" dirty="0" smtClean="0">
                <a:solidFill>
                  <a:srgbClr val="FF0000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0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- 1,5 Мбит/с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Дальность передачи по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оптоволокну			до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20 км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Скорость передачи по оптическому каналу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до		1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Гб/с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Тип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лазера					FP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лазер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Поддержка горячей замены SFP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модулей		Да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Поддержка типа оптического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волокна		1х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 SMF (</a:t>
            </a:r>
            <a:r>
              <a:rPr lang="ru-RU" sz="1400" dirty="0" err="1" smtClean="0">
                <a:latin typeface="Montserrat" panose="00000500000000000000" pitchFamily="2" charset="-52"/>
                <a:cs typeface="Calibri" panose="020F0502020204030204" pitchFamily="34" charset="0"/>
              </a:rPr>
              <a:t>одномод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) 9/125</a:t>
            </a:r>
            <a:r>
              <a:rPr lang="el-GR" sz="1400" dirty="0" smtClean="0">
                <a:cs typeface="Calibri" panose="020F0502020204030204" pitchFamily="34" charset="0"/>
              </a:rPr>
              <a:t>μ</a:t>
            </a:r>
            <a:r>
              <a:rPr lang="en-US" sz="1400" dirty="0">
                <a:latin typeface="Montserrat" panose="00000500000000000000" pitchFamily="2" charset="-52"/>
                <a:cs typeface="Calibri" panose="020F0502020204030204" pitchFamily="34" charset="0"/>
              </a:rPr>
              <a:t>m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 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Тип коннектора порта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RS-485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	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		</a:t>
            </a:r>
            <a:r>
              <a:rPr lang="en-US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TP6P6C </a:t>
            </a:r>
            <a:r>
              <a:rPr lang="en-US" sz="1400" dirty="0">
                <a:latin typeface="Montserrat" panose="00000500000000000000" pitchFamily="2" charset="-52"/>
                <a:cs typeface="Calibri" panose="020F0502020204030204" pitchFamily="34" charset="0"/>
              </a:rPr>
              <a:t>(RJ25)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Напряжение питания постоянного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тока		10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… 36В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Потребляемая мощность не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более			1.5Вт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Диапазон рабочих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температур			-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40 … +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85</a:t>
            </a:r>
            <a:r>
              <a:rPr lang="ru-RU" sz="1400" dirty="0" smtClean="0">
                <a:latin typeface="Montserrat" panose="00000500000000000000" pitchFamily="2" charset="-52"/>
              </a:rPr>
              <a:t>°С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Степень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защиты					IP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40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Габаритные размеры (без модуля 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SFP)		94 </a:t>
            </a:r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х 53 х 58 мм</a:t>
            </a:r>
          </a:p>
          <a:p>
            <a:r>
              <a:rPr lang="ru-RU" sz="1400" dirty="0">
                <a:latin typeface="Montserrat" panose="00000500000000000000" pitchFamily="2" charset="-52"/>
                <a:cs typeface="Calibri" panose="020F0502020204030204" pitchFamily="34" charset="0"/>
              </a:rPr>
              <a:t>Масса не </a:t>
            </a:r>
            <a:r>
              <a:rPr lang="ru-RU" sz="1400" dirty="0" smtClean="0">
                <a:latin typeface="Montserrat" panose="00000500000000000000" pitchFamily="2" charset="-52"/>
                <a:cs typeface="Calibri" panose="020F0502020204030204" pitchFamily="34" charset="0"/>
              </a:rPr>
              <a:t>более					100 г</a:t>
            </a:r>
            <a:endParaRPr lang="ru-RU" sz="1400" dirty="0"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54939" y="2772126"/>
            <a:ext cx="4069413" cy="2714274"/>
          </a:xfrm>
          <a:prstGeom prst="rect">
            <a:avLst/>
          </a:prstGeom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8" name="Схема включения «Тромбон СДС»"/>
          <p:cNvSpPr txBox="1"/>
          <p:nvPr/>
        </p:nvSpPr>
        <p:spPr>
          <a:xfrm>
            <a:off x="383489" y="221477"/>
            <a:ext cx="9730329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Конвертер оптический «Тромбон </a:t>
            </a:r>
            <a:r>
              <a:rPr lang="en-US" sz="3300" dirty="0" smtClean="0"/>
              <a:t>SFP-LC</a:t>
            </a:r>
            <a:r>
              <a:rPr lang="ru-RU" sz="3300" dirty="0" smtClean="0"/>
              <a:t>»</a:t>
            </a:r>
            <a:endParaRPr lang="en-US" sz="3300" dirty="0"/>
          </a:p>
        </p:txBody>
      </p:sp>
      <p:sp>
        <p:nvSpPr>
          <p:cNvPr id="9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3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428391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" name="Прямая соединительная линия 124"/>
          <p:cNvCxnSpPr/>
          <p:nvPr/>
        </p:nvCxnSpPr>
        <p:spPr>
          <a:xfrm flipV="1">
            <a:off x="4147762" y="2632270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 flipV="1">
            <a:off x="4150772" y="1965679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V="1">
            <a:off x="1819898" y="2633653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595814" y="1662824"/>
            <a:ext cx="2088362" cy="1212054"/>
            <a:chOff x="2183075" y="1933672"/>
            <a:chExt cx="2088362" cy="1212054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18" name="Группа 17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17" name="Скругленный прямоугольник 16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13" name="Рисунок 1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14" name="Скругленный прямоугольник 1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11" name="Скругленный прямоугольник 10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8" name="Группа 7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6" name="Рисунок 5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" name="Скругленный прямоугольник 6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grpSp>
          <p:nvGrpSpPr>
            <p:cNvPr id="21" name="Группа 20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grpSp>
        <p:nvGrpSpPr>
          <p:cNvPr id="23" name="Группа 22"/>
          <p:cNvGrpSpPr/>
          <p:nvPr/>
        </p:nvGrpSpPr>
        <p:grpSpPr>
          <a:xfrm>
            <a:off x="2933573" y="1648907"/>
            <a:ext cx="2088362" cy="1212054"/>
            <a:chOff x="2183075" y="1933672"/>
            <a:chExt cx="2088362" cy="1212054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25" name="Группа 24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29" name="Группа 28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9" name="Рисунок 38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40" name="Скругленный прямоугольник 39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30" name="Группа 29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7" name="Рисунок 36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38" name="Скругленный прямоугольник 37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31" name="Группа 30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5" name="Рисунок 34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36" name="Скругленный прямоугольник 35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32" name="Группа 31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33" name="Рисунок 3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34" name="Скругленный прямоугольник 3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grpSp>
          <p:nvGrpSpPr>
            <p:cNvPr id="26" name="Группа 25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27" name="Рисунок 2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28" name="Рисунок 27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grpSp>
        <p:nvGrpSpPr>
          <p:cNvPr id="41" name="Группа 40"/>
          <p:cNvGrpSpPr/>
          <p:nvPr/>
        </p:nvGrpSpPr>
        <p:grpSpPr>
          <a:xfrm>
            <a:off x="5301980" y="1647232"/>
            <a:ext cx="2088362" cy="1212054"/>
            <a:chOff x="2183075" y="1933672"/>
            <a:chExt cx="2088362" cy="1212054"/>
          </a:xfrm>
        </p:grpSpPr>
        <p:pic>
          <p:nvPicPr>
            <p:cNvPr id="42" name="Рисунок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43" name="Группа 42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47" name="Группа 46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8" name="Скругленный прямоугольник 57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48" name="Группа 47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5" name="Рисунок 54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6" name="Скругленный прямоугольник 55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49" name="Группа 48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3" name="Рисунок 5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4" name="Скругленный прямоугольник 5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  <p:grpSp>
            <p:nvGrpSpPr>
              <p:cNvPr id="50" name="Группа 49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51" name="Рисунок 50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52" name="Скругленный прямоугольник 51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latin typeface="Montserrat" panose="00000500000000000000" pitchFamily="2" charset="-52"/>
                  </a:endParaRPr>
                </a:p>
              </p:txBody>
            </p:sp>
          </p:grpSp>
        </p:grpSp>
        <p:grpSp>
          <p:nvGrpSpPr>
            <p:cNvPr id="44" name="Группа 43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grpSp>
        <p:nvGrpSpPr>
          <p:cNvPr id="59" name="Группа 58"/>
          <p:cNvGrpSpPr/>
          <p:nvPr/>
        </p:nvGrpSpPr>
        <p:grpSpPr>
          <a:xfrm>
            <a:off x="9817452" y="1656980"/>
            <a:ext cx="2088362" cy="1212054"/>
            <a:chOff x="2183075" y="1933672"/>
            <a:chExt cx="2088362" cy="1212054"/>
          </a:xfrm>
        </p:grpSpPr>
        <p:pic>
          <p:nvPicPr>
            <p:cNvPr id="60" name="Рисунок 5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4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12" t="18305" r="28220" b="13869"/>
            <a:stretch/>
          </p:blipFill>
          <p:spPr>
            <a:xfrm>
              <a:off x="2183075" y="1933672"/>
              <a:ext cx="1227593" cy="1212054"/>
            </a:xfrm>
            <a:prstGeom prst="rect">
              <a:avLst/>
            </a:prstGeom>
          </p:spPr>
        </p:pic>
        <p:grpSp>
          <p:nvGrpSpPr>
            <p:cNvPr id="61" name="Группа 60"/>
            <p:cNvGrpSpPr/>
            <p:nvPr/>
          </p:nvGrpSpPr>
          <p:grpSpPr>
            <a:xfrm>
              <a:off x="3523741" y="1954645"/>
              <a:ext cx="702025" cy="638570"/>
              <a:chOff x="3513738" y="1795250"/>
              <a:chExt cx="702025" cy="638570"/>
            </a:xfrm>
          </p:grpSpPr>
          <p:grpSp>
            <p:nvGrpSpPr>
              <p:cNvPr id="65" name="Группа 64"/>
              <p:cNvGrpSpPr/>
              <p:nvPr/>
            </p:nvGrpSpPr>
            <p:grpSpPr>
              <a:xfrm>
                <a:off x="3996493" y="1795250"/>
                <a:ext cx="219270" cy="500148"/>
                <a:chOff x="5988649" y="1631071"/>
                <a:chExt cx="374051" cy="772928"/>
              </a:xfrm>
            </p:grpSpPr>
            <p:pic>
              <p:nvPicPr>
                <p:cNvPr id="75" name="Рисунок 74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6" name="Скругленный прямоугольник 75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6" name="Группа 65"/>
              <p:cNvGrpSpPr/>
              <p:nvPr/>
            </p:nvGrpSpPr>
            <p:grpSpPr>
              <a:xfrm>
                <a:off x="3836078" y="1845416"/>
                <a:ext cx="219270" cy="500148"/>
                <a:chOff x="5988649" y="1631071"/>
                <a:chExt cx="374051" cy="772928"/>
              </a:xfrm>
            </p:grpSpPr>
            <p:pic>
              <p:nvPicPr>
                <p:cNvPr id="73" name="Рисунок 72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4" name="Скругленный прямоугольник 73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7" name="Группа 66"/>
              <p:cNvGrpSpPr/>
              <p:nvPr/>
            </p:nvGrpSpPr>
            <p:grpSpPr>
              <a:xfrm>
                <a:off x="3675663" y="1886047"/>
                <a:ext cx="219270" cy="500148"/>
                <a:chOff x="5988649" y="1631071"/>
                <a:chExt cx="374051" cy="772928"/>
              </a:xfrm>
            </p:grpSpPr>
            <p:pic>
              <p:nvPicPr>
                <p:cNvPr id="71" name="Рисунок 70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2" name="Скругленный прямоугольник 71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8" name="Группа 67"/>
              <p:cNvGrpSpPr/>
              <p:nvPr/>
            </p:nvGrpSpPr>
            <p:grpSpPr>
              <a:xfrm>
                <a:off x="3513738" y="1933672"/>
                <a:ext cx="219270" cy="500148"/>
                <a:chOff x="5988649" y="1631071"/>
                <a:chExt cx="374051" cy="772928"/>
              </a:xfrm>
            </p:grpSpPr>
            <p:pic>
              <p:nvPicPr>
                <p:cNvPr id="69" name="Рисунок 68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04" t="23056" r="29444" b="12084"/>
                <a:stretch/>
              </p:blipFill>
              <p:spPr>
                <a:xfrm>
                  <a:off x="5988649" y="1631071"/>
                  <a:ext cx="374051" cy="772928"/>
                </a:xfrm>
                <a:prstGeom prst="rect">
                  <a:avLst/>
                </a:prstGeom>
              </p:spPr>
            </p:pic>
            <p:sp>
              <p:nvSpPr>
                <p:cNvPr id="70" name="Скругленный прямоугольник 69"/>
                <p:cNvSpPr/>
                <p:nvPr/>
              </p:nvSpPr>
              <p:spPr>
                <a:xfrm>
                  <a:off x="6022181" y="1631071"/>
                  <a:ext cx="340519" cy="500148"/>
                </a:xfrm>
                <a:prstGeom prst="roundRect">
                  <a:avLst>
                    <a:gd name="adj" fmla="val 8975"/>
                  </a:avLst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62" name="Группа 61"/>
            <p:cNvGrpSpPr/>
            <p:nvPr/>
          </p:nvGrpSpPr>
          <p:grpSpPr>
            <a:xfrm>
              <a:off x="3523741" y="2539699"/>
              <a:ext cx="747696" cy="566138"/>
              <a:chOff x="3533395" y="2504959"/>
              <a:chExt cx="747696" cy="566138"/>
            </a:xfrm>
          </p:grpSpPr>
          <p:pic>
            <p:nvPicPr>
              <p:cNvPr id="63" name="Рисунок 62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829604" y="2504959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  <p:pic>
            <p:nvPicPr>
              <p:cNvPr id="64" name="Рисунок 63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45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57" t="14305" r="21859" b="12304"/>
              <a:stretch/>
            </p:blipFill>
            <p:spPr>
              <a:xfrm>
                <a:off x="3533395" y="2681470"/>
                <a:ext cx="451487" cy="38962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</p:pic>
        </p:grpSp>
      </p:grpSp>
      <p:sp>
        <p:nvSpPr>
          <p:cNvPr id="77" name="TextBox 76"/>
          <p:cNvSpPr txBox="1"/>
          <p:nvPr/>
        </p:nvSpPr>
        <p:spPr>
          <a:xfrm>
            <a:off x="921087" y="2050694"/>
            <a:ext cx="629557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</a:t>
            </a:r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232590" y="2050694"/>
            <a:ext cx="629557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№2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596227" y="2078341"/>
            <a:ext cx="629557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</a:t>
            </a:r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083800" y="2050694"/>
            <a:ext cx="694805" cy="36933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rtlCol="0" anchor="t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  <a:cs typeface="Calibri" panose="020F0502020204030204" pitchFamily="34" charset="0"/>
              </a:rPr>
              <a:t>№16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  <a:cs typeface="Calibri" panose="020F0502020204030204" pitchFamily="34" charset="0"/>
            </a:endParaRPr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45" t="26944" r="15833" b="23194"/>
          <a:stretch/>
        </p:blipFill>
        <p:spPr>
          <a:xfrm>
            <a:off x="1689418" y="4992803"/>
            <a:ext cx="1591493" cy="908340"/>
          </a:xfrm>
          <a:prstGeom prst="rect">
            <a:avLst/>
          </a:prstGeom>
        </p:spPr>
      </p:pic>
      <p:cxnSp>
        <p:nvCxnSpPr>
          <p:cNvPr id="82" name="Прямая со стрелкой 81"/>
          <p:cNvCxnSpPr/>
          <p:nvPr/>
        </p:nvCxnSpPr>
        <p:spPr>
          <a:xfrm flipH="1" flipV="1">
            <a:off x="1651506" y="2859786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V="1">
            <a:off x="3108788" y="2844503"/>
            <a:ext cx="1751" cy="53705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1649726" y="3386252"/>
            <a:ext cx="1460813" cy="1161"/>
          </a:xfrm>
          <a:prstGeom prst="straightConnector1">
            <a:avLst/>
          </a:prstGeom>
          <a:ln>
            <a:solidFill>
              <a:srgbClr val="00B05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flipH="1" flipV="1">
            <a:off x="4008668" y="2867005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H="1" flipV="1">
            <a:off x="5467701" y="2851721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V="1">
            <a:off x="3993556" y="3381561"/>
            <a:ext cx="1474145" cy="654"/>
          </a:xfrm>
          <a:prstGeom prst="straightConnector1">
            <a:avLst/>
          </a:prstGeom>
          <a:ln>
            <a:solidFill>
              <a:srgbClr val="00B05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 flipV="1">
            <a:off x="6368991" y="2844763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flipH="1" flipV="1">
            <a:off x="9976624" y="2851721"/>
            <a:ext cx="1410" cy="5217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V="1">
            <a:off x="1813013" y="1967062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flipV="1">
            <a:off x="6517911" y="2630559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flipV="1">
            <a:off x="6520921" y="1963968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 flipV="1">
            <a:off x="11030926" y="2627001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V="1">
            <a:off x="11033936" y="1960410"/>
            <a:ext cx="139748" cy="13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flipH="1" flipV="1">
            <a:off x="1179072" y="2874879"/>
            <a:ext cx="4352" cy="5066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 flipH="1">
            <a:off x="1153993" y="3058077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cxnSp>
        <p:nvCxnSpPr>
          <p:cNvPr id="136" name="Прямая со стрелкой 135"/>
          <p:cNvCxnSpPr/>
          <p:nvPr/>
        </p:nvCxnSpPr>
        <p:spPr>
          <a:xfrm flipH="1" flipV="1">
            <a:off x="3552921" y="2851584"/>
            <a:ext cx="1618" cy="5299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 flipH="1">
            <a:off x="3510881" y="3047304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cxnSp>
        <p:nvCxnSpPr>
          <p:cNvPr id="138" name="Прямая со стрелкой 137"/>
          <p:cNvCxnSpPr/>
          <p:nvPr/>
        </p:nvCxnSpPr>
        <p:spPr>
          <a:xfrm flipV="1">
            <a:off x="5954843" y="2856498"/>
            <a:ext cx="325" cy="5169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 flipH="1">
            <a:off x="5913128" y="3052218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cxnSp>
        <p:nvCxnSpPr>
          <p:cNvPr id="144" name="Прямая со стрелкой 143"/>
          <p:cNvCxnSpPr/>
          <p:nvPr/>
        </p:nvCxnSpPr>
        <p:spPr>
          <a:xfrm flipV="1">
            <a:off x="10432992" y="2846686"/>
            <a:ext cx="325" cy="5169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 flipH="1">
            <a:off x="10391277" y="3042406"/>
            <a:ext cx="456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Montserrat" panose="00000500000000000000" pitchFamily="2" charset="-52"/>
              </a:rPr>
              <a:t>2</a:t>
            </a:r>
            <a:r>
              <a:rPr lang="ru-RU" sz="800" dirty="0" smtClean="0">
                <a:latin typeface="Montserrat" panose="00000500000000000000" pitchFamily="2" charset="-52"/>
              </a:rPr>
              <a:t>3</a:t>
            </a:r>
            <a:r>
              <a:rPr lang="en-GB" sz="800" dirty="0" smtClean="0">
                <a:latin typeface="Montserrat" panose="00000500000000000000" pitchFamily="2" charset="-52"/>
              </a:rPr>
              <a:t>0</a:t>
            </a:r>
            <a:r>
              <a:rPr lang="ru-RU" sz="800" dirty="0">
                <a:latin typeface="Montserrat" panose="00000500000000000000" pitchFamily="2" charset="-52"/>
              </a:rPr>
              <a:t>В</a:t>
            </a:r>
          </a:p>
        </p:txBody>
      </p:sp>
      <p:cxnSp>
        <p:nvCxnSpPr>
          <p:cNvPr id="146" name="Прямая со стрелкой 145"/>
          <p:cNvCxnSpPr/>
          <p:nvPr/>
        </p:nvCxnSpPr>
        <p:spPr>
          <a:xfrm flipH="1">
            <a:off x="922168" y="2867005"/>
            <a:ext cx="6170" cy="513902"/>
          </a:xfrm>
          <a:prstGeom prst="straightConnector1">
            <a:avLst/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 flipH="1">
            <a:off x="330596" y="1237860"/>
            <a:ext cx="1696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52" name="TextBox 151"/>
          <p:cNvSpPr txBox="1"/>
          <p:nvPr/>
        </p:nvSpPr>
        <p:spPr>
          <a:xfrm flipH="1">
            <a:off x="3114296" y="5394590"/>
            <a:ext cx="1541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Пульт медсестры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СОРС-Мед-ПМ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53" name="TextBox 152"/>
          <p:cNvSpPr txBox="1"/>
          <p:nvPr/>
        </p:nvSpPr>
        <p:spPr>
          <a:xfrm flipH="1">
            <a:off x="7110030" y="3825348"/>
            <a:ext cx="2391527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400" dirty="0" err="1">
                <a:latin typeface="Montserrat" panose="00000500000000000000" pitchFamily="2" charset="-52"/>
              </a:rPr>
              <a:t>Одномодовый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en-GB" sz="1400" dirty="0">
                <a:latin typeface="Montserrat" panose="00000500000000000000" pitchFamily="2" charset="-52"/>
              </a:rPr>
              <a:t>ВОЛС, </a:t>
            </a:r>
            <a:endParaRPr lang="ru-RU" sz="1400" dirty="0">
              <a:latin typeface="Montserrat" panose="00000500000000000000" pitchFamily="2" charset="-52"/>
            </a:endParaRPr>
          </a:p>
          <a:p>
            <a:pPr algn="ctr"/>
            <a:r>
              <a:rPr lang="en-GB" sz="1400" dirty="0" err="1">
                <a:latin typeface="Montserrat" panose="00000500000000000000" pitchFamily="2" charset="-52"/>
              </a:rPr>
              <a:t>до</a:t>
            </a:r>
            <a:r>
              <a:rPr lang="en-GB" sz="1400" dirty="0">
                <a:latin typeface="Montserrat" panose="00000500000000000000" pitchFamily="2" charset="-52"/>
              </a:rPr>
              <a:t> </a:t>
            </a:r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20</a:t>
            </a:r>
            <a:r>
              <a:rPr lang="en-GB" sz="1400" dirty="0">
                <a:latin typeface="Montserrat" panose="00000500000000000000" pitchFamily="2" charset="-52"/>
              </a:rPr>
              <a:t> </a:t>
            </a:r>
            <a:r>
              <a:rPr lang="en-GB" sz="1400" dirty="0" err="1">
                <a:latin typeface="Montserrat" panose="00000500000000000000" pitchFamily="2" charset="-52"/>
              </a:rPr>
              <a:t>км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pic>
        <p:nvPicPr>
          <p:cNvPr id="154" name="Рисунок 16"/>
          <p:cNvPicPr>
            <a:picLocks noChangeAspect="1"/>
          </p:cNvPicPr>
          <p:nvPr/>
        </p:nvPicPr>
        <p:blipFill>
          <a:blip r:embed="rId11"/>
          <a:srcRect l="23751" t="3153" r="52982" b="48649"/>
          <a:stretch/>
        </p:blipFill>
        <p:spPr>
          <a:xfrm>
            <a:off x="6193613" y="3328453"/>
            <a:ext cx="321338" cy="523591"/>
          </a:xfrm>
          <a:prstGeom prst="rect">
            <a:avLst/>
          </a:prstGeom>
        </p:spPr>
      </p:pic>
      <p:sp>
        <p:nvSpPr>
          <p:cNvPr id="156" name="Овал 155"/>
          <p:cNvSpPr/>
          <p:nvPr/>
        </p:nvSpPr>
        <p:spPr>
          <a:xfrm>
            <a:off x="7843648" y="3342785"/>
            <a:ext cx="453342" cy="45334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cxnSp>
        <p:nvCxnSpPr>
          <p:cNvPr id="157" name="Прямая со стрелкой 156"/>
          <p:cNvCxnSpPr/>
          <p:nvPr/>
        </p:nvCxnSpPr>
        <p:spPr>
          <a:xfrm flipV="1">
            <a:off x="7928650" y="3406566"/>
            <a:ext cx="181336" cy="2720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 flipV="1">
            <a:off x="8034750" y="3435502"/>
            <a:ext cx="181336" cy="2720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9" name="Прямая со стрелкой 158"/>
          <p:cNvCxnSpPr/>
          <p:nvPr/>
        </p:nvCxnSpPr>
        <p:spPr>
          <a:xfrm flipH="1">
            <a:off x="6496671" y="3581726"/>
            <a:ext cx="3310648" cy="10828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55" name="Рисунок 16" descr="Изображение выглядит как текст&#10;&#10;Автоматически созданное описание"/>
          <p:cNvPicPr>
            <a:picLocks noChangeAspect="1"/>
          </p:cNvPicPr>
          <p:nvPr/>
        </p:nvPicPr>
        <p:blipFill>
          <a:blip r:embed="rId11"/>
          <a:srcRect l="23751" t="3153" r="52982" b="48649"/>
          <a:stretch/>
        </p:blipFill>
        <p:spPr>
          <a:xfrm>
            <a:off x="9825599" y="3306797"/>
            <a:ext cx="334629" cy="545247"/>
          </a:xfrm>
          <a:prstGeom prst="rect">
            <a:avLst/>
          </a:prstGeom>
        </p:spPr>
      </p:pic>
      <p:pic>
        <p:nvPicPr>
          <p:cNvPr id="173" name="Рисунок 16"/>
          <p:cNvPicPr>
            <a:picLocks noChangeAspect="1"/>
          </p:cNvPicPr>
          <p:nvPr/>
        </p:nvPicPr>
        <p:blipFill>
          <a:blip r:embed="rId11"/>
          <a:srcRect l="23751" t="3153" r="52982" b="48649"/>
          <a:stretch/>
        </p:blipFill>
        <p:spPr>
          <a:xfrm>
            <a:off x="770045" y="3361290"/>
            <a:ext cx="321338" cy="523591"/>
          </a:xfrm>
          <a:prstGeom prst="rect">
            <a:avLst/>
          </a:prstGeom>
        </p:spPr>
      </p:pic>
      <p:pic>
        <p:nvPicPr>
          <p:cNvPr id="176" name="Рисунок 16" descr="Изображение выглядит как текст&#10;&#10;Автоматически созданное описание"/>
          <p:cNvPicPr>
            <a:picLocks noChangeAspect="1"/>
          </p:cNvPicPr>
          <p:nvPr/>
        </p:nvPicPr>
        <p:blipFill>
          <a:blip r:embed="rId11"/>
          <a:srcRect l="23751" t="3153" r="52982" b="48649"/>
          <a:stretch/>
        </p:blipFill>
        <p:spPr>
          <a:xfrm>
            <a:off x="763399" y="5174350"/>
            <a:ext cx="334629" cy="545247"/>
          </a:xfrm>
          <a:prstGeom prst="rect">
            <a:avLst/>
          </a:prstGeom>
        </p:spPr>
      </p:pic>
      <p:sp>
        <p:nvSpPr>
          <p:cNvPr id="177" name="Овал 176"/>
          <p:cNvSpPr/>
          <p:nvPr/>
        </p:nvSpPr>
        <p:spPr>
          <a:xfrm>
            <a:off x="686291" y="4266156"/>
            <a:ext cx="453342" cy="45334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cxnSp>
        <p:nvCxnSpPr>
          <p:cNvPr id="178" name="Прямая со стрелкой 177"/>
          <p:cNvCxnSpPr/>
          <p:nvPr/>
        </p:nvCxnSpPr>
        <p:spPr>
          <a:xfrm flipV="1">
            <a:off x="771293" y="4329937"/>
            <a:ext cx="181336" cy="2720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9" name="Прямая со стрелкой 178"/>
          <p:cNvCxnSpPr/>
          <p:nvPr/>
        </p:nvCxnSpPr>
        <p:spPr>
          <a:xfrm flipV="1">
            <a:off x="877393" y="4358873"/>
            <a:ext cx="181336" cy="2720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 flipV="1">
            <a:off x="921087" y="3884881"/>
            <a:ext cx="0" cy="1289469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6" name="Прямая со стрелкой 185"/>
          <p:cNvCxnSpPr>
            <a:stCxn id="176" idx="3"/>
            <a:endCxn id="81" idx="1"/>
          </p:cNvCxnSpPr>
          <p:nvPr/>
        </p:nvCxnSpPr>
        <p:spPr>
          <a:xfrm flipV="1">
            <a:off x="1098028" y="5446973"/>
            <a:ext cx="591390" cy="1"/>
          </a:xfrm>
          <a:prstGeom prst="straightConnector1">
            <a:avLst/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1882887" y="4603047"/>
            <a:ext cx="12103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Montserrat" panose="00000500000000000000" pitchFamily="2" charset="-52"/>
              </a:rPr>
              <a:t>ИБП 12-36В</a:t>
            </a:r>
            <a:endParaRPr lang="ru-RU" sz="1100" dirty="0">
              <a:latin typeface="Montserrat" panose="00000500000000000000" pitchFamily="2" charset="-52"/>
            </a:endParaRPr>
          </a:p>
        </p:txBody>
      </p:sp>
      <p:sp>
        <p:nvSpPr>
          <p:cNvPr id="193" name="Скругленный прямоугольник 192"/>
          <p:cNvSpPr/>
          <p:nvPr/>
        </p:nvSpPr>
        <p:spPr>
          <a:xfrm>
            <a:off x="1898444" y="4465595"/>
            <a:ext cx="947705" cy="499377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cxnSp>
        <p:nvCxnSpPr>
          <p:cNvPr id="194" name="Прямая со стрелкой 193"/>
          <p:cNvCxnSpPr/>
          <p:nvPr/>
        </p:nvCxnSpPr>
        <p:spPr>
          <a:xfrm>
            <a:off x="2378283" y="4964972"/>
            <a:ext cx="0" cy="34686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Соединительная линия уступом 202"/>
          <p:cNvCxnSpPr>
            <a:stCxn id="193" idx="1"/>
          </p:cNvCxnSpPr>
          <p:nvPr/>
        </p:nvCxnSpPr>
        <p:spPr>
          <a:xfrm rot="10800000" flipV="1">
            <a:off x="1098028" y="4715284"/>
            <a:ext cx="800416" cy="596550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32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35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40" name="TextBox 139"/>
          <p:cNvSpPr txBox="1"/>
          <p:nvPr/>
        </p:nvSpPr>
        <p:spPr>
          <a:xfrm flipH="1">
            <a:off x="2686922" y="1223943"/>
            <a:ext cx="1696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41" name="TextBox 140"/>
          <p:cNvSpPr txBox="1"/>
          <p:nvPr/>
        </p:nvSpPr>
        <p:spPr>
          <a:xfrm flipH="1">
            <a:off x="5046563" y="1235619"/>
            <a:ext cx="1696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42" name="TextBox 141"/>
          <p:cNvSpPr txBox="1"/>
          <p:nvPr/>
        </p:nvSpPr>
        <p:spPr>
          <a:xfrm flipH="1">
            <a:off x="9582726" y="1237860"/>
            <a:ext cx="1696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Оборудование серверное</a:t>
            </a:r>
          </a:p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Тромбон СОРС-ЛБС </a:t>
            </a:r>
            <a:endParaRPr lang="ru-RU" sz="8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72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8358" y="893394"/>
            <a:ext cx="2723823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САЙТЫ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КОМПАНИИ</a:t>
            </a:r>
          </a:p>
          <a:p>
            <a:r>
              <a:rPr lang="en-US" sz="1600" dirty="0" smtClean="0">
                <a:latin typeface="Montserrat" panose="00000500000000000000" pitchFamily="2" charset="-52"/>
              </a:rPr>
              <a:t>trombon.org</a:t>
            </a:r>
            <a:r>
              <a:rPr lang="ru-RU" sz="1600" dirty="0" smtClean="0">
                <a:latin typeface="Montserrat" panose="00000500000000000000" pitchFamily="2" charset="-52"/>
              </a:rPr>
              <a:t/>
            </a:r>
            <a:br>
              <a:rPr lang="ru-RU" sz="1600" dirty="0" smtClean="0">
                <a:latin typeface="Montserrat" panose="00000500000000000000" pitchFamily="2" charset="-52"/>
              </a:rPr>
            </a:br>
            <a:r>
              <a:rPr lang="en-US" sz="1600" dirty="0" smtClean="0">
                <a:latin typeface="Montserrat" panose="00000500000000000000" pitchFamily="2" charset="-52"/>
              </a:rPr>
              <a:t>cctvonyx.ru</a:t>
            </a:r>
            <a:endParaRPr lang="en-US" sz="1600" dirty="0">
              <a:latin typeface="Montserrat" panose="00000500000000000000" pitchFamily="2" charset="-52"/>
            </a:endParaRP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ТЕХПОДДЕРЖКА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600" dirty="0" smtClean="0">
                <a:latin typeface="Montserrat" panose="00000500000000000000" pitchFamily="2" charset="-52"/>
              </a:rPr>
              <a:t>+</a:t>
            </a:r>
            <a:r>
              <a:rPr lang="ru-RU" sz="1600" dirty="0">
                <a:latin typeface="Montserrat" panose="00000500000000000000" pitchFamily="2" charset="-52"/>
              </a:rPr>
              <a:t>7 </a:t>
            </a:r>
            <a:r>
              <a:rPr lang="ru-RU" sz="1600" dirty="0" smtClean="0">
                <a:latin typeface="Montserrat" panose="00000500000000000000" pitchFamily="2" charset="-52"/>
              </a:rPr>
              <a:t>(495) 789-39-18</a:t>
            </a:r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+</a:t>
            </a:r>
            <a:r>
              <a:rPr lang="ru-RU" sz="1600" dirty="0">
                <a:latin typeface="Montserrat" panose="00000500000000000000" pitchFamily="2" charset="-52"/>
              </a:rPr>
              <a:t>7 (800) </a:t>
            </a:r>
            <a:r>
              <a:rPr lang="ru-RU" sz="1600" dirty="0" smtClean="0">
                <a:latin typeface="Montserrat" panose="00000500000000000000" pitchFamily="2" charset="-52"/>
              </a:rPr>
              <a:t>444-14-73</a:t>
            </a:r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доб</a:t>
            </a:r>
            <a:r>
              <a:rPr lang="ru-RU" sz="1600" dirty="0">
                <a:latin typeface="Montserrat" panose="00000500000000000000" pitchFamily="2" charset="-52"/>
              </a:rPr>
              <a:t>. (</a:t>
            </a:r>
            <a:r>
              <a:rPr lang="ru-RU" sz="1600" dirty="0" smtClean="0">
                <a:latin typeface="Montserrat" panose="00000500000000000000" pitchFamily="2" charset="-52"/>
              </a:rPr>
              <a:t>203,</a:t>
            </a:r>
            <a:r>
              <a:rPr lang="en-US" sz="1600" dirty="0" smtClean="0">
                <a:latin typeface="Montserrat" panose="00000500000000000000" pitchFamily="2" charset="-52"/>
              </a:rPr>
              <a:t> </a:t>
            </a:r>
            <a:r>
              <a:rPr lang="ru-RU" sz="1600" dirty="0" smtClean="0">
                <a:latin typeface="Montserrat" panose="00000500000000000000" pitchFamily="2" charset="-52"/>
              </a:rPr>
              <a:t>205)</a:t>
            </a:r>
            <a:endParaRPr lang="ru-RU" sz="1600" dirty="0">
              <a:latin typeface="Montserrat" panose="00000500000000000000" pitchFamily="2" charset="-52"/>
            </a:endParaRP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ПОМОЩЬ В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ПРОЕКТИРОВАНИИ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И КОНСУЛЬТАЦИИ</a:t>
            </a:r>
          </a:p>
          <a:p>
            <a:r>
              <a:rPr lang="ru-RU" sz="1600" dirty="0" smtClean="0">
                <a:latin typeface="Montserrat" panose="00000500000000000000" pitchFamily="2" charset="-52"/>
              </a:rPr>
              <a:t>+</a:t>
            </a:r>
            <a:r>
              <a:rPr lang="ru-RU" sz="1600" dirty="0">
                <a:latin typeface="Montserrat" panose="00000500000000000000" pitchFamily="2" charset="-52"/>
              </a:rPr>
              <a:t>7 (495) 789-39-18</a:t>
            </a:r>
          </a:p>
          <a:p>
            <a:r>
              <a:rPr lang="ru-RU" sz="1600" dirty="0" smtClean="0">
                <a:latin typeface="Montserrat" panose="00000500000000000000" pitchFamily="2" charset="-52"/>
              </a:rPr>
              <a:t>+</a:t>
            </a:r>
            <a:r>
              <a:rPr lang="ru-RU" sz="1600" dirty="0">
                <a:latin typeface="Montserrat" panose="00000500000000000000" pitchFamily="2" charset="-52"/>
              </a:rPr>
              <a:t>7 (800) 444-14-73</a:t>
            </a:r>
          </a:p>
          <a:p>
            <a:r>
              <a:rPr lang="ru-RU" sz="1600" dirty="0" smtClean="0">
                <a:latin typeface="Montserrat" panose="00000500000000000000" pitchFamily="2" charset="-52"/>
              </a:rPr>
              <a:t>доб.</a:t>
            </a:r>
            <a:r>
              <a:rPr lang="en-US" sz="1600" dirty="0" smtClean="0">
                <a:latin typeface="Montserrat" panose="00000500000000000000" pitchFamily="2" charset="-52"/>
              </a:rPr>
              <a:t> </a:t>
            </a:r>
            <a:r>
              <a:rPr lang="ru-RU" sz="1600" dirty="0" smtClean="0">
                <a:latin typeface="Montserrat" panose="00000500000000000000" pitchFamily="2" charset="-52"/>
              </a:rPr>
              <a:t>(</a:t>
            </a:r>
            <a:r>
              <a:rPr lang="ru-RU" sz="1600" dirty="0">
                <a:latin typeface="Montserrat" panose="00000500000000000000" pitchFamily="2" charset="-52"/>
              </a:rPr>
              <a:t>408, 418)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ЗАПРОСЫ НА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ЭЛЕКТРОННУЮ ПОЧТУ</a:t>
            </a:r>
          </a:p>
          <a:p>
            <a:r>
              <a:rPr lang="en-US" sz="1600" dirty="0" smtClean="0">
                <a:latin typeface="Montserrat" panose="00000500000000000000" pitchFamily="2" charset="-52"/>
              </a:rPr>
              <a:t>proekt@cctvonyx.ru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5278" y="851294"/>
            <a:ext cx="7617618" cy="5288164"/>
          </a:xfrm>
          <a:prstGeom prst="rect">
            <a:avLst/>
          </a:prstGeom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10" name="Схема включения «Тромбон СДС»"/>
          <p:cNvSpPr txBox="1"/>
          <p:nvPr/>
        </p:nvSpPr>
        <p:spPr>
          <a:xfrm>
            <a:off x="383489" y="218014"/>
            <a:ext cx="9730329" cy="515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Помощь в проектировании и консультации</a:t>
            </a:r>
            <a:endParaRPr lang="en-US" sz="3300" dirty="0"/>
          </a:p>
        </p:txBody>
      </p:sp>
      <p:sp>
        <p:nvSpPr>
          <p:cNvPr id="11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3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4368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7" name="Схема включения «Тромбон СДС»"/>
          <p:cNvSpPr txBox="1"/>
          <p:nvPr/>
        </p:nvSpPr>
        <p:spPr>
          <a:xfrm>
            <a:off x="246320" y="133562"/>
            <a:ext cx="11699358" cy="1644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pPr algn="ctr"/>
            <a:r>
              <a:rPr lang="ru-RU" sz="3300" dirty="0" smtClean="0"/>
              <a:t>Спасибо за внимание!</a:t>
            </a:r>
            <a:br>
              <a:rPr lang="ru-RU" sz="3300" dirty="0" smtClean="0"/>
            </a:br>
            <a:r>
              <a:rPr lang="ru-RU" sz="3350" dirty="0" smtClean="0"/>
              <a:t/>
            </a:r>
            <a:br>
              <a:rPr lang="ru-RU" sz="3350" dirty="0" smtClean="0"/>
            </a:br>
            <a:r>
              <a:rPr lang="ru-RU" sz="2200" b="0" dirty="0" smtClean="0">
                <a:latin typeface="Montserrat" panose="00000500000000000000" pitchFamily="2" charset="-52"/>
              </a:rPr>
              <a:t>Подписывайтесь на наши </a:t>
            </a:r>
            <a:r>
              <a:rPr lang="ru-RU" sz="2200" b="0" dirty="0" err="1" smtClean="0">
                <a:latin typeface="Montserrat" panose="00000500000000000000" pitchFamily="2" charset="-52"/>
              </a:rPr>
              <a:t>соцсети</a:t>
            </a:r>
            <a:r>
              <a:rPr lang="ru-RU" sz="2200" b="0" dirty="0" smtClean="0">
                <a:latin typeface="Montserrat" panose="00000500000000000000" pitchFamily="2" charset="-52"/>
              </a:rPr>
              <a:t> и </a:t>
            </a:r>
            <a:br>
              <a:rPr lang="ru-RU" sz="2200" b="0" dirty="0" smtClean="0">
                <a:latin typeface="Montserrat" panose="00000500000000000000" pitchFamily="2" charset="-52"/>
              </a:rPr>
            </a:br>
            <a:r>
              <a:rPr lang="ru-RU" sz="2200" b="0" dirty="0" smtClean="0">
                <a:latin typeface="Montserrat" panose="00000500000000000000" pitchFamily="2" charset="-52"/>
              </a:rPr>
              <a:t>будьте в курсе всех новинок и мероприятий</a:t>
            </a:r>
            <a:endParaRPr sz="2200" b="0" dirty="0">
              <a:latin typeface="Montserrat" panose="00000500000000000000" pitchFamily="2" charset="-52"/>
            </a:endParaRPr>
          </a:p>
        </p:txBody>
      </p:sp>
      <p:pic>
        <p:nvPicPr>
          <p:cNvPr id="10" name="тромбон.png" descr="тромбон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95671" y="252182"/>
            <a:ext cx="1695451" cy="488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11" y="3877569"/>
            <a:ext cx="768314" cy="7683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130" y="2393206"/>
            <a:ext cx="768314" cy="7683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38" y="2393206"/>
            <a:ext cx="809228" cy="7683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606020" y="5300226"/>
            <a:ext cx="16001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cctv_onyx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0981" y="2551787"/>
            <a:ext cx="219393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soue_trombon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78313" y="2551787"/>
            <a:ext cx="231127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vk.com/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cctvonyx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98602" y="4002224"/>
            <a:ext cx="232806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dzen.ru/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cctvonyx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15736" y="4002224"/>
            <a:ext cx="16001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cctv_onyx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867" y="5022205"/>
            <a:ext cx="1351153" cy="11259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037422" y="3993781"/>
            <a:ext cx="16975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c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ctvonyx.ru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929369" y="2543254"/>
            <a:ext cx="185477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</a:rPr>
              <a:t>trombon.org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40" y="2374787"/>
            <a:ext cx="841576" cy="84157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704" y="3823600"/>
            <a:ext cx="818912" cy="81891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151" y="3823600"/>
            <a:ext cx="837685" cy="830296"/>
          </a:xfrm>
          <a:prstGeom prst="rect">
            <a:avLst/>
          </a:prstGeom>
        </p:spPr>
      </p:pic>
      <p:sp>
        <p:nvSpPr>
          <p:cNvPr id="25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27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8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29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32113401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043" y="1119691"/>
            <a:ext cx="11691035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latin typeface="Montserrat" panose="00000500000000000000" pitchFamily="2" charset="-52"/>
              </a:rPr>
              <a:t>ГОСТ Р 70299-2022 Слаботочные системы. Кабельные системы. Слаботочные системы зданий медицинского назначения. Общие положения.</a:t>
            </a:r>
          </a:p>
          <a:p>
            <a:endParaRPr lang="ru-RU" sz="1400" b="1" dirty="0">
              <a:latin typeface="Montserrat" panose="00000500000000000000" pitchFamily="2" charset="-52"/>
            </a:endParaRPr>
          </a:p>
          <a:p>
            <a:r>
              <a:rPr lang="ru-RU" sz="1400" dirty="0">
                <a:latin typeface="Montserrat" panose="00000500000000000000" pitchFamily="2" charset="-52"/>
              </a:rPr>
              <a:t>5.8.2 Требования к минимальному составу системы палатной сигнализации.</a:t>
            </a:r>
          </a:p>
          <a:p>
            <a:endParaRPr lang="ru-RU" sz="1400" b="1" dirty="0" smtClean="0">
              <a:latin typeface="Montserrat" panose="00000500000000000000" pitchFamily="2" charset="-52"/>
            </a:endParaRPr>
          </a:p>
          <a:p>
            <a:r>
              <a:rPr lang="ru-RU" sz="1700" b="1" dirty="0" smtClean="0">
                <a:latin typeface="Montserrat" panose="00000500000000000000" pitchFamily="2" charset="-52"/>
              </a:rPr>
              <a:t>СП158.13330.2014 </a:t>
            </a:r>
            <a:r>
              <a:rPr lang="ru-RU" sz="1700" b="1" dirty="0">
                <a:latin typeface="Montserrat" panose="00000500000000000000" pitchFamily="2" charset="-52"/>
              </a:rPr>
              <a:t>Здания и помещения медицинских </a:t>
            </a:r>
            <a:r>
              <a:rPr lang="ru-RU" sz="1700" b="1" dirty="0" smtClean="0">
                <a:latin typeface="Montserrat" panose="00000500000000000000" pitchFamily="2" charset="-52"/>
              </a:rPr>
              <a:t>организаций.</a:t>
            </a:r>
            <a:endParaRPr lang="ru-RU" sz="1700" b="1" dirty="0">
              <a:latin typeface="Montserrat" panose="00000500000000000000" pitchFamily="2" charset="-52"/>
            </a:endParaRPr>
          </a:p>
          <a:p>
            <a:endParaRPr lang="ru-RU" sz="1400" b="1" dirty="0">
              <a:latin typeface="Montserrat" panose="00000500000000000000" pitchFamily="2" charset="-52"/>
            </a:endParaRPr>
          </a:p>
          <a:p>
            <a:r>
              <a:rPr lang="ru-RU" sz="1400" dirty="0">
                <a:latin typeface="Montserrat" panose="00000500000000000000" pitchFamily="2" charset="-52"/>
              </a:rPr>
              <a:t>7.6.8.2 Требования к минимальному составу системы палатной </a:t>
            </a:r>
            <a:r>
              <a:rPr lang="ru-RU" sz="1400" dirty="0" smtClean="0">
                <a:latin typeface="Montserrat" panose="00000500000000000000" pitchFamily="2" charset="-52"/>
              </a:rPr>
              <a:t>сигнализации. </a:t>
            </a:r>
          </a:p>
          <a:p>
            <a:endParaRPr lang="ru-RU" sz="1400" dirty="0" smtClean="0">
              <a:latin typeface="Montserrat" panose="00000500000000000000" pitchFamily="2" charset="-52"/>
            </a:endParaRPr>
          </a:p>
          <a:p>
            <a:endParaRPr lang="ru-RU" sz="1400" dirty="0">
              <a:latin typeface="Montserrat" panose="00000500000000000000" pitchFamily="2" charset="-52"/>
            </a:endParaRPr>
          </a:p>
          <a:p>
            <a:endParaRPr lang="ru-RU" sz="1400" dirty="0" smtClean="0">
              <a:latin typeface="Montserrat" panose="00000500000000000000" pitchFamily="2" charset="-52"/>
            </a:endParaRP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dirty="0">
                <a:latin typeface="Montserrat" panose="00000500000000000000" pitchFamily="2" charset="-52"/>
              </a:rPr>
              <a:t>- пульт медсестры (центральный пульт);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- служебный терминал (переговорное устройство) врача;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- двухстороннее сигнально-переговорное устройство пациента;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- сигнально-вызывные устройства различных типов (кнопочные, шнуровые и пр.);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- ориентирующий светильник (сигнальная лампа);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- палатный терминал (переговорное устройство); </a:t>
            </a:r>
          </a:p>
          <a:p>
            <a:r>
              <a:rPr lang="ru-RU" sz="1400" dirty="0" smtClean="0">
                <a:latin typeface="Montserrat" panose="00000500000000000000" pitchFamily="2" charset="-52"/>
              </a:rPr>
              <a:t>- серверное </a:t>
            </a:r>
            <a:r>
              <a:rPr lang="ru-RU" sz="1400" dirty="0">
                <a:latin typeface="Montserrat" panose="00000500000000000000" pitchFamily="2" charset="-52"/>
              </a:rPr>
              <a:t>оборудование. </a:t>
            </a:r>
            <a:endParaRPr lang="ru-RU" sz="1400" dirty="0" smtClean="0">
              <a:latin typeface="Montserrat" panose="00000500000000000000" pitchFamily="2" charset="-52"/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6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0" name="Схема включения «Тромбон СДС»"/>
          <p:cNvSpPr txBox="1"/>
          <p:nvPr/>
        </p:nvSpPr>
        <p:spPr>
          <a:xfrm>
            <a:off x="243790" y="192185"/>
            <a:ext cx="8826136" cy="515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Нормативная документация</a:t>
            </a:r>
            <a:endParaRPr lang="ru-RU" sz="3300" dirty="0"/>
          </a:p>
        </p:txBody>
      </p:sp>
      <p:sp>
        <p:nvSpPr>
          <p:cNvPr id="11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85963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18305" r="28220" b="13869"/>
          <a:stretch/>
        </p:blipFill>
        <p:spPr>
          <a:xfrm>
            <a:off x="3737080" y="3015460"/>
            <a:ext cx="1907405" cy="18832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5331" y="1936085"/>
            <a:ext cx="2491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Montserrat" panose="00000500000000000000" pitchFamily="2" charset="-52"/>
              </a:rPr>
              <a:t>Пульт медсестры Тромбон СОРС-Мед-ПМ 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71719" y="1922075"/>
            <a:ext cx="2653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Montserrat" panose="00000500000000000000" pitchFamily="2" charset="-52"/>
              </a:rPr>
              <a:t>Терминал палатный Тромбон СОРС-Мед-ТП 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29004" y="1943073"/>
            <a:ext cx="2723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Montserrat" panose="00000500000000000000" pitchFamily="2" charset="-52"/>
              </a:rPr>
              <a:t>Оборудование серверное 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r>
              <a:rPr lang="ru-RU" sz="1400" dirty="0" smtClean="0">
                <a:latin typeface="Montserrat" panose="00000500000000000000" pitchFamily="2" charset="-52"/>
              </a:rPr>
              <a:t>Тромбон СОРС-ЛБС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7512" y="1943073"/>
            <a:ext cx="2409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Montserrat" panose="00000500000000000000" pitchFamily="2" charset="-52"/>
              </a:rPr>
              <a:t>Устройство пациента 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r>
              <a:rPr lang="ru-RU" sz="1400" dirty="0" smtClean="0">
                <a:latin typeface="Montserrat" panose="00000500000000000000" pitchFamily="2" charset="-52"/>
              </a:rPr>
              <a:t>Тромбон СОРС-Мед-УП 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17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20" name="Схема включения «Тромбон СДС»"/>
          <p:cNvSpPr txBox="1"/>
          <p:nvPr/>
        </p:nvSpPr>
        <p:spPr>
          <a:xfrm>
            <a:off x="292203" y="236201"/>
            <a:ext cx="9489106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Основные компоненты комплекса речевой палатной сигнализации «Тромбон СОРС-Мед»</a:t>
            </a:r>
            <a:endParaRPr lang="ru-RU" sz="3300" dirty="0"/>
          </a:p>
        </p:txBody>
      </p:sp>
      <p:sp>
        <p:nvSpPr>
          <p:cNvPr id="21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57" y="2916935"/>
            <a:ext cx="3080347" cy="198178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72" y="2795626"/>
            <a:ext cx="1874337" cy="30987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719" y="2668625"/>
            <a:ext cx="2643584" cy="251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0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796" y="814613"/>
            <a:ext cx="11490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Предназначен для фиксации </a:t>
            </a:r>
            <a:r>
              <a:rPr lang="ru-RU" sz="1600" dirty="0">
                <a:latin typeface="Montserrat" panose="00000500000000000000" pitchFamily="2" charset="-52"/>
              </a:rPr>
              <a:t>вызовов от пациента(-</a:t>
            </a:r>
            <a:r>
              <a:rPr lang="ru-RU" sz="1600" dirty="0" err="1">
                <a:latin typeface="Montserrat" panose="00000500000000000000" pitchFamily="2" charset="-52"/>
              </a:rPr>
              <a:t>ов</a:t>
            </a:r>
            <a:r>
              <a:rPr lang="ru-RU" sz="1600" dirty="0">
                <a:latin typeface="Montserrat" panose="00000500000000000000" pitchFamily="2" charset="-52"/>
              </a:rPr>
              <a:t>), а также для приёма и передачи голосовых </a:t>
            </a:r>
            <a:endParaRPr lang="en-US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сообщений </a:t>
            </a:r>
            <a:r>
              <a:rPr lang="ru-RU" sz="1600" dirty="0">
                <a:latin typeface="Montserrat" panose="00000500000000000000" pitchFamily="2" charset="-52"/>
              </a:rPr>
              <a:t>между медицинским персоналом (медсестрой) и врачом или пациентом. </a:t>
            </a:r>
            <a:r>
              <a:rPr lang="ru-RU" sz="1600" dirty="0" smtClean="0">
                <a:latin typeface="Montserrat" panose="00000500000000000000" pitchFamily="2" charset="-52"/>
              </a:rPr>
              <a:t/>
            </a:r>
            <a:br>
              <a:rPr lang="ru-RU" sz="1600" dirty="0" smtClean="0">
                <a:latin typeface="Montserrat" panose="00000500000000000000" pitchFamily="2" charset="-52"/>
              </a:rPr>
            </a:br>
            <a:r>
              <a:rPr lang="ru-RU" sz="1600" dirty="0" smtClean="0">
                <a:latin typeface="Montserrat" panose="00000500000000000000" pitchFamily="2" charset="-52"/>
              </a:rPr>
              <a:t>Приём </a:t>
            </a:r>
            <a:r>
              <a:rPr lang="ru-RU" sz="1600" dirty="0">
                <a:latin typeface="Montserrat" panose="00000500000000000000" pitchFamily="2" charset="-52"/>
              </a:rPr>
              <a:t>и передача </a:t>
            </a:r>
            <a:r>
              <a:rPr lang="ru-RU" sz="1600" dirty="0" smtClean="0">
                <a:latin typeface="Montserrat" panose="00000500000000000000" pitchFamily="2" charset="-52"/>
              </a:rPr>
              <a:t>сообщений </a:t>
            </a:r>
            <a:r>
              <a:rPr lang="ru-RU" sz="1600" dirty="0">
                <a:latin typeface="Montserrat" panose="00000500000000000000" pitchFamily="2" charset="-52"/>
              </a:rPr>
              <a:t>осуществляется через </a:t>
            </a:r>
            <a:r>
              <a:rPr lang="ru-RU" sz="1600" dirty="0" smtClean="0">
                <a:latin typeface="Montserrat" panose="00000500000000000000" pitchFamily="2" charset="-52"/>
              </a:rPr>
              <a:t>локальный </a:t>
            </a:r>
            <a:r>
              <a:rPr lang="ru-RU" sz="1600" dirty="0">
                <a:latin typeface="Montserrat" panose="00000500000000000000" pitchFamily="2" charset="-52"/>
              </a:rPr>
              <a:t>блок связи «Тромбон СОРС-ЛБС</a:t>
            </a:r>
            <a:r>
              <a:rPr lang="ru-RU" sz="1600" dirty="0" smtClean="0">
                <a:latin typeface="Montserrat" panose="00000500000000000000" pitchFamily="2" charset="-52"/>
              </a:rPr>
              <a:t>».</a:t>
            </a:r>
            <a:endParaRPr lang="en-US" sz="1600" dirty="0" smtClean="0">
              <a:latin typeface="Montserrat" panose="00000500000000000000" pitchFamily="2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796" y="2059656"/>
            <a:ext cx="85736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Пульт является основным компонентом системы «Тромбон СОРС-Мед</a:t>
            </a:r>
            <a:r>
              <a:rPr lang="ru-RU" sz="1400" b="1" dirty="0" smtClean="0">
                <a:latin typeface="Montserrat" panose="00000500000000000000" pitchFamily="2" charset="-52"/>
              </a:rPr>
              <a:t>»</a:t>
            </a:r>
            <a:br>
              <a:rPr lang="ru-RU" sz="1400" b="1" dirty="0" smtClean="0">
                <a:latin typeface="Montserrat" panose="00000500000000000000" pitchFamily="2" charset="-52"/>
              </a:rPr>
            </a:br>
            <a:r>
              <a:rPr lang="ru-RU" sz="1400" b="1" dirty="0" smtClean="0">
                <a:latin typeface="Montserrat" panose="00000500000000000000" pitchFamily="2" charset="-52"/>
              </a:rPr>
              <a:t>Он </a:t>
            </a:r>
            <a:r>
              <a:rPr lang="ru-RU" sz="1400" b="1" dirty="0">
                <a:latin typeface="Montserrat" panose="00000500000000000000" pitchFamily="2" charset="-52"/>
              </a:rPr>
              <a:t>представляет медперсоналу возможность</a:t>
            </a:r>
            <a:r>
              <a:rPr lang="ru-RU" sz="1400" b="1" dirty="0" smtClean="0">
                <a:latin typeface="Montserrat" panose="00000500000000000000" pitchFamily="2" charset="-52"/>
              </a:rPr>
              <a:t>:</a:t>
            </a:r>
            <a:br>
              <a:rPr lang="ru-RU" sz="1400" b="1" dirty="0" smtClean="0">
                <a:latin typeface="Montserrat" panose="00000500000000000000" pitchFamily="2" charset="-52"/>
              </a:rPr>
            </a:br>
            <a:endParaRPr lang="ru-RU" sz="1400" b="1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Принимать вызовы от устройств пациента (УП), терминала служебного (ТС), терминалов палатных (ТП) и </a:t>
            </a:r>
            <a:r>
              <a:rPr lang="ru-RU" sz="1400" dirty="0">
                <a:latin typeface="Montserrat" panose="00000500000000000000" pitchFamily="2" charset="-52"/>
              </a:rPr>
              <a:t>других </a:t>
            </a:r>
            <a:r>
              <a:rPr lang="ru-RU" sz="1400" dirty="0" smtClean="0">
                <a:latin typeface="Montserrat" panose="00000500000000000000" pitchFamily="2" charset="-52"/>
              </a:rPr>
              <a:t>пультов медсестры (ПМ);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endParaRPr lang="ru-RU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Организовать </a:t>
            </a:r>
            <a:r>
              <a:rPr lang="ru-RU" sz="1400" dirty="0">
                <a:latin typeface="Montserrat" panose="00000500000000000000" pitchFamily="2" charset="-52"/>
              </a:rPr>
              <a:t>голосовую связь с </a:t>
            </a:r>
            <a:r>
              <a:rPr lang="ru-RU" sz="1400" dirty="0" smtClean="0">
                <a:latin typeface="Montserrat" panose="00000500000000000000" pitchFamily="2" charset="-52"/>
              </a:rPr>
              <a:t>абонентом;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endParaRPr lang="ru-RU" sz="1400" dirty="0" smtClean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Послать </a:t>
            </a:r>
            <a:r>
              <a:rPr lang="ru-RU" sz="1400" dirty="0">
                <a:latin typeface="Montserrat" panose="00000500000000000000" pitchFamily="2" charset="-52"/>
              </a:rPr>
              <a:t>вызов на </a:t>
            </a:r>
            <a:r>
              <a:rPr lang="ru-RU" sz="1400" dirty="0" smtClean="0">
                <a:latin typeface="Montserrat" panose="00000500000000000000" pitchFamily="2" charset="-52"/>
              </a:rPr>
              <a:t>выбранные устройства пациента (УП), терминал служебный (ТС), терминал палатный (ТП) и другой пульт медсестры (ПМ);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endParaRPr lang="ru-RU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Совершать групповые вызовы в зону </a:t>
            </a:r>
            <a:r>
              <a:rPr lang="ru-RU" sz="1400" dirty="0">
                <a:latin typeface="Montserrat" panose="00000500000000000000" pitchFamily="2" charset="-52"/>
              </a:rPr>
              <a:t>из нескольких </a:t>
            </a:r>
            <a:r>
              <a:rPr lang="ru-RU" sz="1400" dirty="0" smtClean="0">
                <a:latin typeface="Montserrat" panose="00000500000000000000" pitchFamily="2" charset="-52"/>
              </a:rPr>
              <a:t>устройств пациента (УП);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endParaRPr lang="ru-RU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Организация громкоговорящей связи (ГГС) и режима оповещения; 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endParaRPr lang="ru-RU" sz="1400" dirty="0" smtClean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Совершить «скрытый» вызов на устройство пациента (УП) и терминал палатный (ТП); </a:t>
            </a:r>
            <a:br>
              <a:rPr lang="ru-RU" sz="1400" dirty="0" smtClean="0">
                <a:latin typeface="Montserrat" panose="00000500000000000000" pitchFamily="2" charset="-52"/>
              </a:rPr>
            </a:br>
            <a:endParaRPr lang="ru-RU" sz="1400" dirty="0">
              <a:latin typeface="Montserrat" panose="00000500000000000000" pitchFamily="2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Контролировать состояние системы.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9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0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2" name="Схема включения «Тромбон СДС»"/>
          <p:cNvSpPr txBox="1"/>
          <p:nvPr/>
        </p:nvSpPr>
        <p:spPr>
          <a:xfrm>
            <a:off x="383490" y="221477"/>
            <a:ext cx="8826136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Пульт </a:t>
            </a:r>
            <a:r>
              <a:rPr lang="ru-RU" sz="3300" dirty="0"/>
              <a:t>медсестры </a:t>
            </a:r>
            <a:r>
              <a:rPr lang="ru-RU" sz="3300" dirty="0" smtClean="0"/>
              <a:t>«Тромбон СОРС-Мед-ПМ»</a:t>
            </a:r>
            <a:endParaRPr lang="en-US" sz="3300" dirty="0"/>
          </a:p>
        </p:txBody>
      </p:sp>
      <p:sp>
        <p:nvSpPr>
          <p:cNvPr id="13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086" y="1345320"/>
            <a:ext cx="3670207" cy="236128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3706601"/>
            <a:ext cx="2845314" cy="248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9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3490" y="1515785"/>
            <a:ext cx="845571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характеристики: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Основное постоянное напряжение питания от блока Тромбон СОРС-ЛБС	</a:t>
            </a:r>
            <a:r>
              <a:rPr lang="en-US" sz="1300" dirty="0" smtClean="0">
                <a:latin typeface="Montserrat" panose="00000500000000000000" pitchFamily="2" charset="-52"/>
              </a:rPr>
              <a:t> </a:t>
            </a:r>
            <a:r>
              <a:rPr lang="ru-RU" sz="1300" dirty="0" smtClean="0">
                <a:latin typeface="Montserrat" panose="00000500000000000000" pitchFamily="2" charset="-52"/>
              </a:rPr>
              <a:t>8 … 36 В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Мощность, потребляемая от блока Тромбон СОРС-ЛБС, не более		1,8 Вт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Количество портов RS485 (четырёхпроводной) для связи с ЛБС		1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Количество портов RS485 (двух проводной) для связи с ПК			1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Максимальная длина линий связи между с ЛБС и ПК			1200 м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Количество пультов медсестры (ПМ), подключаемых к одному ЛБС		1 шт. 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Количество пультов медсестры в 1 системе				1 - 4 шт.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Количество устройств пациента (УП) и терминалов палатных</a:t>
            </a:r>
            <a:r>
              <a:rPr lang="en-US" sz="1300" dirty="0" smtClean="0">
                <a:latin typeface="Montserrat" panose="00000500000000000000" pitchFamily="2" charset="-52"/>
              </a:rPr>
              <a:t> </a:t>
            </a:r>
            <a:r>
              <a:rPr lang="ru-RU" sz="1300" dirty="0" smtClean="0">
                <a:latin typeface="Montserrat" panose="00000500000000000000" pitchFamily="2" charset="-52"/>
              </a:rPr>
              <a:t>(ТП)		512 шт.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Количество зон оповещения						99 шт.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Габаритные размеры Пульта без микрофона, не более		             320х142х50 мм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Типовая длина микрофона						235 мм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Вес пульта медсестры, не более					1,4 кг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Материал корпуса						        сталь, алюминий</a:t>
            </a:r>
          </a:p>
          <a:p>
            <a:pPr>
              <a:lnSpc>
                <a:spcPct val="150000"/>
              </a:lnSpc>
            </a:pPr>
            <a:r>
              <a:rPr lang="ru-RU" sz="1300" dirty="0" smtClean="0">
                <a:latin typeface="Montserrat" panose="00000500000000000000" pitchFamily="2" charset="-52"/>
              </a:rPr>
              <a:t>Рабочий диапазон температур 					0 … 40</a:t>
            </a:r>
            <a:r>
              <a:rPr lang="ru-RU" sz="1300" b="1" dirty="0">
                <a:latin typeface="Montserrat" panose="00000500000000000000" pitchFamily="2" charset="-52"/>
              </a:rPr>
              <a:t>°</a:t>
            </a:r>
            <a:r>
              <a:rPr lang="ru-RU" sz="1300" dirty="0" smtClean="0">
                <a:latin typeface="Montserrat" panose="00000500000000000000" pitchFamily="2" charset="-52"/>
              </a:rPr>
              <a:t>С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Montserrat" panose="00000500000000000000" pitchFamily="2" charset="-52"/>
              </a:rPr>
              <a:t>Климатическое исполнение						IP40 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9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0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4" name="Схема включения «Тромбон СДС»"/>
          <p:cNvSpPr txBox="1"/>
          <p:nvPr/>
        </p:nvSpPr>
        <p:spPr>
          <a:xfrm>
            <a:off x="383490" y="221477"/>
            <a:ext cx="8826136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Пульт </a:t>
            </a:r>
            <a:r>
              <a:rPr lang="ru-RU" sz="3300" dirty="0"/>
              <a:t>медсестры </a:t>
            </a:r>
            <a:r>
              <a:rPr lang="ru-RU" sz="3300" dirty="0" smtClean="0"/>
              <a:t>«Тромбон СОРС-Мед-ПМ»</a:t>
            </a:r>
            <a:endParaRPr lang="en-US" sz="3300" dirty="0"/>
          </a:p>
        </p:txBody>
      </p:sp>
      <p:sp>
        <p:nvSpPr>
          <p:cNvPr id="15" name="TextBox 14"/>
          <p:cNvSpPr txBox="1"/>
          <p:nvPr/>
        </p:nvSpPr>
        <p:spPr>
          <a:xfrm>
            <a:off x="383490" y="732245"/>
            <a:ext cx="11105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Предназначен для фиксации </a:t>
            </a:r>
            <a:r>
              <a:rPr lang="ru-RU" sz="1600" dirty="0">
                <a:latin typeface="Montserrat" panose="00000500000000000000" pitchFamily="2" charset="-52"/>
              </a:rPr>
              <a:t>вызовов от пациента(-</a:t>
            </a:r>
            <a:r>
              <a:rPr lang="ru-RU" sz="1600" dirty="0" err="1">
                <a:latin typeface="Montserrat" panose="00000500000000000000" pitchFamily="2" charset="-52"/>
              </a:rPr>
              <a:t>ов</a:t>
            </a:r>
            <a:r>
              <a:rPr lang="ru-RU" sz="1600" dirty="0">
                <a:latin typeface="Montserrat" panose="00000500000000000000" pitchFamily="2" charset="-52"/>
              </a:rPr>
              <a:t>), а также для приёма и передачи голосовых </a:t>
            </a:r>
            <a:endParaRPr lang="en-US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сообщений между медицинским персоналом (медсестрой) и врачом или пациентом. </a:t>
            </a:r>
            <a:br>
              <a:rPr lang="ru-RU" sz="1600" dirty="0" smtClean="0">
                <a:latin typeface="Montserrat" panose="00000500000000000000" pitchFamily="2" charset="-52"/>
              </a:rPr>
            </a:br>
            <a:r>
              <a:rPr lang="ru-RU" sz="1600" dirty="0" smtClean="0">
                <a:latin typeface="Montserrat" panose="00000500000000000000" pitchFamily="2" charset="-52"/>
              </a:rPr>
              <a:t>Приём и передача сообщений осуществляется через локальный блок связи «Тромбон СОРС-ЛБС».</a:t>
            </a:r>
            <a:endParaRPr lang="en-US" sz="1600" dirty="0" smtClean="0">
              <a:latin typeface="Montserrat" panose="00000500000000000000" pitchFamily="2" charset="-52"/>
            </a:endParaRPr>
          </a:p>
        </p:txBody>
      </p:sp>
      <p:sp>
        <p:nvSpPr>
          <p:cNvPr id="18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93" y="1345320"/>
            <a:ext cx="3670207" cy="236128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3706601"/>
            <a:ext cx="2845314" cy="248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976" y="736909"/>
            <a:ext cx="11352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Локальный блок связи </a:t>
            </a:r>
            <a:r>
              <a:rPr lang="ru-RU" sz="1600" dirty="0">
                <a:latin typeface="Montserrat" panose="00000500000000000000" pitchFamily="2" charset="-52"/>
              </a:rPr>
              <a:t>предназначен для обеспечения коммутационной связью и питанием 36 вольт </a:t>
            </a:r>
            <a:endParaRPr lang="ru-RU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других </a:t>
            </a:r>
            <a:r>
              <a:rPr lang="ru-RU" sz="1600" dirty="0">
                <a:latin typeface="Montserrat" panose="00000500000000000000" pitchFamily="2" charset="-52"/>
              </a:rPr>
              <a:t>компонентов </a:t>
            </a:r>
            <a:r>
              <a:rPr lang="ru-RU" sz="1600" dirty="0" smtClean="0">
                <a:latin typeface="Montserrat" panose="00000500000000000000" pitchFamily="2" charset="-52"/>
              </a:rPr>
              <a:t>системы </a:t>
            </a:r>
            <a:r>
              <a:rPr lang="ru-RU" sz="1600" dirty="0">
                <a:latin typeface="Montserrat" panose="00000500000000000000" pitchFamily="2" charset="-52"/>
              </a:rPr>
              <a:t>«Тромбон </a:t>
            </a:r>
            <a:r>
              <a:rPr lang="ru-RU" sz="1600" dirty="0" smtClean="0">
                <a:latin typeface="Montserrat" panose="00000500000000000000" pitchFamily="2" charset="-52"/>
              </a:rPr>
              <a:t>СОРС-Мед».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544" y="1302967"/>
            <a:ext cx="744587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Технические характеристики:</a:t>
            </a: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Montserrat" panose="00000500000000000000" pitchFamily="2" charset="-52"/>
              </a:rPr>
              <a:t>Основное </a:t>
            </a:r>
            <a:r>
              <a:rPr lang="ru-RU" sz="1250" dirty="0">
                <a:latin typeface="Montserrat" panose="00000500000000000000" pitchFamily="2" charset="-52"/>
              </a:rPr>
              <a:t>напряжение питания </a:t>
            </a:r>
            <a:r>
              <a:rPr lang="ru-RU" sz="1250" dirty="0" smtClean="0">
                <a:latin typeface="Montserrat" panose="00000500000000000000" pitchFamily="2" charset="-52"/>
              </a:rPr>
              <a:t>ЛБС				230В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Потребляемая мощность от сети </a:t>
            </a:r>
            <a:r>
              <a:rPr lang="ru-RU" sz="1250" dirty="0" smtClean="0">
                <a:latin typeface="Montserrat" panose="00000500000000000000" pitchFamily="2" charset="-52"/>
              </a:rPr>
              <a:t>230В, </a:t>
            </a:r>
            <a:r>
              <a:rPr lang="ru-RU" sz="1250" dirty="0">
                <a:latin typeface="Montserrat" panose="00000500000000000000" pitchFamily="2" charset="-52"/>
              </a:rPr>
              <a:t>не </a:t>
            </a:r>
            <a:r>
              <a:rPr lang="ru-RU" sz="1250" dirty="0" smtClean="0">
                <a:latin typeface="Montserrat" panose="00000500000000000000" pitchFamily="2" charset="-52"/>
              </a:rPr>
              <a:t>более			60Вт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Напряжение резервного </a:t>
            </a:r>
            <a:r>
              <a:rPr lang="ru-RU" sz="1250" dirty="0" smtClean="0">
                <a:latin typeface="Montserrat" panose="00000500000000000000" pitchFamily="2" charset="-52"/>
              </a:rPr>
              <a:t>питания				10 </a:t>
            </a:r>
            <a:r>
              <a:rPr lang="ru-RU" sz="1250" dirty="0">
                <a:latin typeface="Montserrat" panose="00000500000000000000" pitchFamily="2" charset="-52"/>
              </a:rPr>
              <a:t>… 14В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Тип резервных аккумуляторных </a:t>
            </a:r>
            <a:r>
              <a:rPr lang="ru-RU" sz="1250" dirty="0" smtClean="0">
                <a:latin typeface="Montserrat" panose="00000500000000000000" pitchFamily="2" charset="-52"/>
              </a:rPr>
              <a:t>батарей			          AGM </a:t>
            </a:r>
            <a:r>
              <a:rPr lang="ru-RU" sz="1250" dirty="0">
                <a:latin typeface="Montserrat" panose="00000500000000000000" pitchFamily="2" charset="-52"/>
              </a:rPr>
              <a:t>12В, 7/9 </a:t>
            </a:r>
            <a:r>
              <a:rPr lang="ru-RU" sz="1250" dirty="0" err="1" smtClean="0">
                <a:latin typeface="Montserrat" panose="00000500000000000000" pitchFamily="2" charset="-52"/>
              </a:rPr>
              <a:t>Ач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Количество аккумуляторных </a:t>
            </a:r>
            <a:r>
              <a:rPr lang="ru-RU" sz="1250" dirty="0" smtClean="0">
                <a:latin typeface="Montserrat" panose="00000500000000000000" pitchFamily="2" charset="-52"/>
              </a:rPr>
              <a:t>батарей				1…2 </a:t>
            </a:r>
            <a:r>
              <a:rPr lang="ru-RU" sz="1250" dirty="0">
                <a:latin typeface="Montserrat" panose="00000500000000000000" pitchFamily="2" charset="-52"/>
              </a:rPr>
              <a:t>шт</a:t>
            </a:r>
            <a:r>
              <a:rPr lang="ru-RU" sz="1250" dirty="0" smtClean="0">
                <a:latin typeface="Montserrat" panose="00000500000000000000" pitchFamily="2" charset="-52"/>
              </a:rPr>
              <a:t>.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Количество портов RS485 (четырехпроводной) для связи с другими </a:t>
            </a:r>
            <a:r>
              <a:rPr lang="ru-RU" sz="1250" dirty="0" smtClean="0">
                <a:latin typeface="Montserrat" panose="00000500000000000000" pitchFamily="2" charset="-52"/>
              </a:rPr>
              <a:t>ЛБС	2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Montserrat" panose="00000500000000000000" pitchFamily="2" charset="-52"/>
              </a:rPr>
              <a:t>Максимальная </a:t>
            </a:r>
            <a:r>
              <a:rPr lang="ru-RU" sz="1250" dirty="0">
                <a:latin typeface="Montserrat" panose="00000500000000000000" pitchFamily="2" charset="-52"/>
              </a:rPr>
              <a:t>длина линии связи между соседними </a:t>
            </a:r>
            <a:r>
              <a:rPr lang="ru-RU" sz="1250" dirty="0" smtClean="0">
                <a:latin typeface="Montserrat" panose="00000500000000000000" pitchFamily="2" charset="-52"/>
              </a:rPr>
              <a:t>ЛБС		1200м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Количество портов RS485 для связи с </a:t>
            </a:r>
            <a:r>
              <a:rPr lang="ru-RU" sz="1250" dirty="0" smtClean="0">
                <a:latin typeface="Montserrat" panose="00000500000000000000" pitchFamily="2" charset="-52"/>
              </a:rPr>
              <a:t>устройствами пациента (УП)	 4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Количество </a:t>
            </a:r>
            <a:r>
              <a:rPr lang="ru-RU" sz="1250" dirty="0" smtClean="0">
                <a:latin typeface="Montserrat" panose="00000500000000000000" pitchFamily="2" charset="-52"/>
              </a:rPr>
              <a:t>устройств пациента (УП) </a:t>
            </a:r>
            <a:r>
              <a:rPr lang="ru-RU" sz="1250" dirty="0">
                <a:latin typeface="Montserrat" panose="00000500000000000000" pitchFamily="2" charset="-52"/>
              </a:rPr>
              <a:t>на 1 линии/на 1 </a:t>
            </a:r>
            <a:r>
              <a:rPr lang="ru-RU" sz="1250" dirty="0" smtClean="0">
                <a:latin typeface="Montserrat" panose="00000500000000000000" pitchFamily="2" charset="-52"/>
              </a:rPr>
              <a:t>ЛБС	                     до </a:t>
            </a:r>
            <a:r>
              <a:rPr lang="ru-RU" sz="1250" dirty="0">
                <a:latin typeface="Montserrat" panose="00000500000000000000" pitchFamily="2" charset="-52"/>
              </a:rPr>
              <a:t>8/ до 32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Максимальная длина линий связи с </a:t>
            </a:r>
            <a:r>
              <a:rPr lang="ru-RU" sz="1250" dirty="0" smtClean="0">
                <a:latin typeface="Montserrat" panose="00000500000000000000" pitchFamily="2" charset="-52"/>
              </a:rPr>
              <a:t>устройствами пациента (УП)	1200м Количество </a:t>
            </a:r>
            <a:r>
              <a:rPr lang="ru-RU" sz="1250" dirty="0">
                <a:latin typeface="Montserrat" panose="00000500000000000000" pitchFamily="2" charset="-52"/>
              </a:rPr>
              <a:t>портов RS485 для связи с пультом </a:t>
            </a:r>
            <a:r>
              <a:rPr lang="ru-RU" sz="1250" dirty="0" smtClean="0">
                <a:latin typeface="Montserrat" panose="00000500000000000000" pitchFamily="2" charset="-52"/>
              </a:rPr>
              <a:t>медсестры (ПМ)		 1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Количество пультов </a:t>
            </a:r>
            <a:r>
              <a:rPr lang="ru-RU" sz="1250" dirty="0" smtClean="0">
                <a:latin typeface="Montserrat" panose="00000500000000000000" pitchFamily="2" charset="-52"/>
              </a:rPr>
              <a:t>медсестры (ПМ) </a:t>
            </a:r>
            <a:r>
              <a:rPr lang="ru-RU" sz="1250" dirty="0">
                <a:latin typeface="Montserrat" panose="00000500000000000000" pitchFamily="2" charset="-52"/>
              </a:rPr>
              <a:t>на 1 </a:t>
            </a:r>
            <a:r>
              <a:rPr lang="ru-RU" sz="1250" dirty="0" smtClean="0">
                <a:latin typeface="Montserrat" panose="00000500000000000000" pitchFamily="2" charset="-52"/>
              </a:rPr>
              <a:t>ЛБС			 1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Максимальная длина линии связи с пультом </a:t>
            </a:r>
            <a:r>
              <a:rPr lang="ru-RU" sz="1250" dirty="0" smtClean="0">
                <a:latin typeface="Montserrat" panose="00000500000000000000" pitchFamily="2" charset="-52"/>
              </a:rPr>
              <a:t>медсестры (ПМ)		 1200м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Напряжение питание </a:t>
            </a:r>
            <a:r>
              <a:rPr lang="ru-RU" sz="1250" dirty="0" smtClean="0">
                <a:latin typeface="Montserrat" panose="00000500000000000000" pitchFamily="2" charset="-52"/>
              </a:rPr>
              <a:t>устройств пациента (УП) и </a:t>
            </a:r>
            <a:r>
              <a:rPr lang="ru-RU" sz="1250" dirty="0">
                <a:latin typeface="Montserrat" panose="00000500000000000000" pitchFamily="2" charset="-52"/>
              </a:rPr>
              <a:t>пульта </a:t>
            </a:r>
            <a:r>
              <a:rPr lang="ru-RU" sz="1250" dirty="0" smtClean="0">
                <a:latin typeface="Montserrat" panose="00000500000000000000" pitchFamily="2" charset="-52"/>
              </a:rPr>
              <a:t>медсестры (ПМ)	 36В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Montserrat" panose="00000500000000000000" pitchFamily="2" charset="-52"/>
              </a:rPr>
              <a:t>Максимальный ток питания </a:t>
            </a:r>
            <a:r>
              <a:rPr lang="ru-RU" sz="1250" dirty="0" smtClean="0">
                <a:latin typeface="Montserrat" panose="00000500000000000000" pitchFamily="2" charset="-52"/>
              </a:rPr>
              <a:t>устройств пациента (УП), </a:t>
            </a:r>
            <a:r>
              <a:rPr lang="ru-RU" sz="1250" dirty="0">
                <a:latin typeface="Montserrat" panose="00000500000000000000" pitchFamily="2" charset="-52"/>
              </a:rPr>
              <a:t>на каждую </a:t>
            </a:r>
            <a:r>
              <a:rPr lang="ru-RU" sz="1250" dirty="0" smtClean="0">
                <a:latin typeface="Montserrat" panose="00000500000000000000" pitchFamily="2" charset="-52"/>
              </a:rPr>
              <a:t>линию</a:t>
            </a:r>
            <a:r>
              <a:rPr lang="en-US" sz="1250" dirty="0" smtClean="0">
                <a:latin typeface="Montserrat" panose="00000500000000000000" pitchFamily="2" charset="-52"/>
              </a:rPr>
              <a:t> </a:t>
            </a:r>
            <a:r>
              <a:rPr lang="ru-RU" sz="1250" dirty="0" smtClean="0">
                <a:latin typeface="Montserrat" panose="00000500000000000000" pitchFamily="2" charset="-52"/>
              </a:rPr>
              <a:t>	300мА</a:t>
            </a:r>
            <a:endParaRPr lang="ru-RU" sz="1250" dirty="0">
              <a:latin typeface="Montserrat" panose="00000500000000000000" pitchFamily="2" charset="-52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Montserrat" panose="00000500000000000000" pitchFamily="2" charset="-52"/>
              </a:rPr>
              <a:t>Количество </a:t>
            </a:r>
            <a:r>
              <a:rPr lang="ru-RU" sz="1250" dirty="0">
                <a:latin typeface="Montserrat" panose="00000500000000000000" pitchFamily="2" charset="-52"/>
              </a:rPr>
              <a:t>ЛБС в 1 </a:t>
            </a:r>
            <a:r>
              <a:rPr lang="ru-RU" sz="1250" dirty="0" smtClean="0">
                <a:latin typeface="Montserrat" panose="00000500000000000000" pitchFamily="2" charset="-52"/>
              </a:rPr>
              <a:t>системе					1 </a:t>
            </a:r>
            <a:r>
              <a:rPr lang="ru-RU" sz="1250" dirty="0">
                <a:latin typeface="Montserrat" panose="00000500000000000000" pitchFamily="2" charset="-52"/>
              </a:rPr>
              <a:t>- 16 шт.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18305" r="28220" b="13869"/>
          <a:stretch/>
        </p:blipFill>
        <p:spPr>
          <a:xfrm>
            <a:off x="7681690" y="1298383"/>
            <a:ext cx="1907405" cy="18832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38165" y="3220789"/>
            <a:ext cx="2036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Навесное исполнение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91269" y1="53305" x2="91269" y2="53305"/>
                        <a14:backgroundMark x1="89859" y1="67799" x2="89859" y2="677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86" t="30840" r="6753" b="21740"/>
          <a:stretch/>
        </p:blipFill>
        <p:spPr>
          <a:xfrm>
            <a:off x="9825641" y="1847292"/>
            <a:ext cx="2161331" cy="8911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79710" y="3201214"/>
            <a:ext cx="21467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19</a:t>
            </a:r>
            <a:r>
              <a:rPr lang="en-US" sz="1200" dirty="0" smtClean="0">
                <a:latin typeface="Montserrat" panose="00000500000000000000" pitchFamily="2" charset="-52"/>
              </a:rPr>
              <a:t>” </a:t>
            </a:r>
            <a:r>
              <a:rPr lang="ru-RU" sz="1200" dirty="0" err="1" smtClean="0">
                <a:latin typeface="Montserrat" panose="00000500000000000000" pitchFamily="2" charset="-52"/>
              </a:rPr>
              <a:t>рэковое</a:t>
            </a:r>
            <a:r>
              <a:rPr lang="ru-RU" sz="1200" dirty="0" smtClean="0">
                <a:latin typeface="Montserrat" panose="00000500000000000000" pitchFamily="2" charset="-52"/>
              </a:rPr>
              <a:t> исполнение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52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56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55" name="Схема включения «Тромбон СДС»"/>
          <p:cNvSpPr txBox="1"/>
          <p:nvPr/>
        </p:nvSpPr>
        <p:spPr>
          <a:xfrm>
            <a:off x="383489" y="221477"/>
            <a:ext cx="9125745" cy="50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Оборудование серверное «Тромбон СОРС-ЛБС»</a:t>
            </a:r>
            <a:endParaRPr lang="en-US" sz="3300" dirty="0"/>
          </a:p>
        </p:txBody>
      </p:sp>
      <p:sp>
        <p:nvSpPr>
          <p:cNvPr id="58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9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60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1" name="Прямоугольник 60"/>
          <p:cNvSpPr/>
          <p:nvPr/>
        </p:nvSpPr>
        <p:spPr>
          <a:xfrm>
            <a:off x="7941329" y="3688963"/>
            <a:ext cx="2134213" cy="22029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8164192" y="5444227"/>
            <a:ext cx="695325" cy="361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8256173" y="5483811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АКБ*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9211942" y="5444227"/>
            <a:ext cx="695325" cy="361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9286794" y="5483812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АКБ*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709985" y="3849292"/>
            <a:ext cx="1197282" cy="1314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9818686" y="3920227"/>
            <a:ext cx="45719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9818685" y="4141683"/>
            <a:ext cx="45719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9818684" y="4403903"/>
            <a:ext cx="45719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9818684" y="4637265"/>
            <a:ext cx="45719" cy="818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9818684" y="4761985"/>
            <a:ext cx="45719" cy="818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9818684" y="4880610"/>
            <a:ext cx="45719" cy="818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9818684" y="4999235"/>
            <a:ext cx="45719" cy="818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9330877" y="5040164"/>
            <a:ext cx="201219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9843327" y="398740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/>
          <p:cNvCxnSpPr>
            <a:stCxn id="75" idx="6"/>
          </p:cNvCxnSpPr>
          <p:nvPr/>
        </p:nvCxnSpPr>
        <p:spPr>
          <a:xfrm>
            <a:off x="9889046" y="4010264"/>
            <a:ext cx="313190" cy="2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10210852" y="3845707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ЛБС </a:t>
            </a:r>
            <a:r>
              <a:rPr lang="en-US" sz="1200" dirty="0" smtClean="0">
                <a:latin typeface="Montserrat" panose="00000500000000000000" pitchFamily="2" charset="-52"/>
              </a:rPr>
              <a:t>n+1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9843327" y="4218166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9" name="Прямая соединительная линия 78"/>
          <p:cNvCxnSpPr>
            <a:stCxn id="78" idx="6"/>
          </p:cNvCxnSpPr>
          <p:nvPr/>
        </p:nvCxnSpPr>
        <p:spPr>
          <a:xfrm>
            <a:off x="9889046" y="4241026"/>
            <a:ext cx="320022" cy="28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0210852" y="4076469"/>
            <a:ext cx="788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ЛБС </a:t>
            </a:r>
            <a:r>
              <a:rPr lang="en-US" sz="1200" dirty="0" smtClean="0">
                <a:latin typeface="Montserrat" panose="00000500000000000000" pitchFamily="2" charset="-52"/>
              </a:rPr>
              <a:t>n-1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81" name="Овал 80"/>
          <p:cNvSpPr/>
          <p:nvPr/>
        </p:nvSpPr>
        <p:spPr>
          <a:xfrm>
            <a:off x="9843183" y="447949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>
            <a:stCxn id="81" idx="6"/>
          </p:cNvCxnSpPr>
          <p:nvPr/>
        </p:nvCxnSpPr>
        <p:spPr>
          <a:xfrm flipV="1">
            <a:off x="9888902" y="4500980"/>
            <a:ext cx="320166" cy="1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0210708" y="4337796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ПМ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84" name="Овал 83"/>
          <p:cNvSpPr/>
          <p:nvPr/>
        </p:nvSpPr>
        <p:spPr>
          <a:xfrm>
            <a:off x="9847429" y="465980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10258065" y="4698095"/>
            <a:ext cx="108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УП (ТП, ТС)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9841337" y="501918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9847552" y="478184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9841543" y="489993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9397266" y="507617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10209068" y="5082746"/>
            <a:ext cx="1835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«ПУСК»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«НЕИСПРАВНОСТЬ»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cxnSp>
        <p:nvCxnSpPr>
          <p:cNvPr id="91" name="Соединительная линия уступом 90"/>
          <p:cNvCxnSpPr>
            <a:stCxn id="89" idx="4"/>
            <a:endCxn id="90" idx="1"/>
          </p:cNvCxnSpPr>
          <p:nvPr/>
        </p:nvCxnSpPr>
        <p:spPr>
          <a:xfrm rot="16200000" flipH="1">
            <a:off x="9718754" y="4823265"/>
            <a:ext cx="191686" cy="788942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91"/>
          <p:cNvSpPr/>
          <p:nvPr/>
        </p:nvSpPr>
        <p:spPr>
          <a:xfrm>
            <a:off x="9844662" y="465980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 flipV="1">
            <a:off x="9887056" y="4682197"/>
            <a:ext cx="320166" cy="1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V="1">
            <a:off x="9882070" y="4806468"/>
            <a:ext cx="320166" cy="1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9882070" y="4922935"/>
            <a:ext cx="320166" cy="1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V="1">
            <a:off x="9888902" y="5042268"/>
            <a:ext cx="320166" cy="1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Правая фигурная скобка 96"/>
          <p:cNvSpPr/>
          <p:nvPr/>
        </p:nvSpPr>
        <p:spPr>
          <a:xfrm>
            <a:off x="10209068" y="4645573"/>
            <a:ext cx="76818" cy="437173"/>
          </a:xfrm>
          <a:prstGeom prst="rightBrace">
            <a:avLst>
              <a:gd name="adj1" fmla="val 79630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8943679" y="5042880"/>
            <a:ext cx="201219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9014654" y="507617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0" name="Соединительная линия уступом 99"/>
          <p:cNvCxnSpPr>
            <a:stCxn id="99" idx="4"/>
          </p:cNvCxnSpPr>
          <p:nvPr/>
        </p:nvCxnSpPr>
        <p:spPr>
          <a:xfrm rot="16200000" flipH="1">
            <a:off x="9146477" y="5012930"/>
            <a:ext cx="929433" cy="114735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10210708" y="5897522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Montserrat" panose="00000500000000000000" pitchFamily="2" charset="-52"/>
              </a:rPr>
              <a:t>230В</a:t>
            </a:r>
            <a:endParaRPr lang="ru-RU" sz="12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0150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96" y="1346528"/>
            <a:ext cx="115740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Устройство </a:t>
            </a:r>
            <a:r>
              <a:rPr lang="ru-RU" sz="1600" dirty="0">
                <a:latin typeface="Montserrat" panose="00000500000000000000" pitchFamily="2" charset="-52"/>
              </a:rPr>
              <a:t>пациента «Тромбон СОРС-Мед-УП</a:t>
            </a:r>
            <a:r>
              <a:rPr lang="ru-RU" sz="1600" dirty="0" smtClean="0">
                <a:latin typeface="Montserrat" panose="00000500000000000000" pitchFamily="2" charset="-52"/>
              </a:rPr>
              <a:t>» </a:t>
            </a:r>
            <a:r>
              <a:rPr lang="ru-RU" sz="1600" dirty="0">
                <a:latin typeface="Montserrat" panose="00000500000000000000" pitchFamily="2" charset="-52"/>
              </a:rPr>
              <a:t>двустороннее переговорное сигнальное </a:t>
            </a:r>
            <a:r>
              <a:rPr lang="ru-RU" sz="1600" dirty="0" smtClean="0">
                <a:latin typeface="Montserrat" panose="00000500000000000000" pitchFamily="2" charset="-52"/>
              </a:rPr>
              <a:t>устройство, </a:t>
            </a:r>
          </a:p>
          <a:p>
            <a:r>
              <a:rPr lang="ru-RU" sz="1600" dirty="0" smtClean="0">
                <a:latin typeface="Montserrat" panose="00000500000000000000" pitchFamily="2" charset="-52"/>
              </a:rPr>
              <a:t>компонент </a:t>
            </a:r>
            <a:r>
              <a:rPr lang="ru-RU" sz="1600" dirty="0">
                <a:latin typeface="Montserrat" panose="00000500000000000000" pitchFamily="2" charset="-52"/>
              </a:rPr>
              <a:t>комплекса «Тромбон СОРС-Мед» предназначен для обеспечения экстренного вызова </a:t>
            </a:r>
            <a:endParaRPr lang="ru-RU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медсестры </a:t>
            </a:r>
            <a:r>
              <a:rPr lang="ru-RU" sz="1600" dirty="0">
                <a:latin typeface="Montserrat" panose="00000500000000000000" pitchFamily="2" charset="-52"/>
              </a:rPr>
              <a:t>пациентом и обеспечения двухсторонней голосовой связи между пациентом и медсестрой.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539" y="2306984"/>
            <a:ext cx="90768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52"/>
              </a:rPr>
              <a:t>Описание:</a:t>
            </a:r>
            <a:endParaRPr lang="ru-RU" sz="1500" dirty="0">
              <a:solidFill>
                <a:schemeClr val="accent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УП </a:t>
            </a:r>
            <a:r>
              <a:rPr lang="ru-RU" sz="1400" dirty="0">
                <a:latin typeface="Montserrat" panose="00000500000000000000" pitchFamily="2" charset="-52"/>
              </a:rPr>
              <a:t>является двусторонним переговорным устройством комплекса «Тромбон СОРС-Мед</a:t>
            </a:r>
            <a:r>
              <a:rPr lang="ru-RU" sz="1400" dirty="0" smtClean="0">
                <a:latin typeface="Montserrat" panose="00000500000000000000" pitchFamily="2" charset="-52"/>
              </a:rPr>
              <a:t>»;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УП </a:t>
            </a:r>
            <a:r>
              <a:rPr lang="ru-RU" sz="1400" dirty="0">
                <a:latin typeface="Montserrat" panose="00000500000000000000" pitchFamily="2" charset="-52"/>
              </a:rPr>
              <a:t>устанавливается в больничных палатах возле спального места </a:t>
            </a:r>
            <a:r>
              <a:rPr lang="ru-RU" sz="1400" dirty="0" smtClean="0">
                <a:latin typeface="Montserrat" panose="00000500000000000000" pitchFamily="2" charset="-52"/>
              </a:rPr>
              <a:t>пациента;</a:t>
            </a:r>
            <a:endParaRPr lang="ru-RU" sz="1400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УП </a:t>
            </a:r>
            <a:r>
              <a:rPr lang="ru-RU" sz="1400" dirty="0">
                <a:latin typeface="Montserrat" panose="00000500000000000000" pitchFamily="2" charset="-52"/>
              </a:rPr>
              <a:t>имеет встроенные микрофон, громкоговоритель, кнопку для вызова медицинского персонала, индикатор состояния вызова </a:t>
            </a:r>
            <a:r>
              <a:rPr lang="ru-RU" sz="1400" dirty="0" smtClean="0">
                <a:latin typeface="Montserrat" panose="00000500000000000000" pitchFamily="2" charset="-52"/>
              </a:rPr>
              <a:t>помощи;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УП </a:t>
            </a:r>
            <a:r>
              <a:rPr lang="ru-RU" sz="1400" dirty="0">
                <a:latin typeface="Montserrat" panose="00000500000000000000" pitchFamily="2" charset="-52"/>
              </a:rPr>
              <a:t>имеет шнур экстренного вызова медицинского персонала предназначенный для пациентов из маломобильных групп </a:t>
            </a:r>
            <a:r>
              <a:rPr lang="ru-RU" sz="1400" dirty="0" smtClean="0">
                <a:latin typeface="Montserrat" panose="00000500000000000000" pitchFamily="2" charset="-52"/>
              </a:rPr>
              <a:t>населения;</a:t>
            </a:r>
            <a:endParaRPr lang="ru-RU" sz="1400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УП </a:t>
            </a:r>
            <a:r>
              <a:rPr lang="ru-RU" sz="1400" dirty="0">
                <a:latin typeface="Montserrat" panose="00000500000000000000" pitchFamily="2" charset="-52"/>
              </a:rPr>
              <a:t>имеет разъём подключения дополнительного устройства типа «Кнопка выносная» для осуществления экстренного вызова медицинского персонала пациентом </a:t>
            </a:r>
            <a:r>
              <a:rPr lang="ru-RU" sz="1400" dirty="0" smtClean="0">
                <a:latin typeface="Montserrat" panose="00000500000000000000" pitchFamily="2" charset="-52"/>
              </a:rPr>
              <a:t>МГН;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Montserrat" panose="00000500000000000000" pitchFamily="2" charset="-52"/>
              </a:rPr>
              <a:t>УП имеет </a:t>
            </a:r>
            <a:r>
              <a:rPr lang="ru-RU" sz="1400" dirty="0">
                <a:latin typeface="Montserrat" panose="00000500000000000000" pitchFamily="2" charset="-52"/>
              </a:rPr>
              <a:t>возможность подключения внешнего индикатора состояния вызова типа «Светильник </a:t>
            </a:r>
            <a:r>
              <a:rPr lang="ru-RU" sz="1400" dirty="0" smtClean="0">
                <a:latin typeface="Montserrat" panose="00000500000000000000" pitchFamily="2" charset="-52"/>
              </a:rPr>
              <a:t>ориентирующий».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03792" y="2294941"/>
            <a:ext cx="23695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СОРС-Мед-УП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0210603" y="5648167"/>
            <a:ext cx="937388" cy="437257"/>
            <a:chOff x="10199756" y="5508467"/>
            <a:chExt cx="937388" cy="437257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77" t="40625" r="26111" b="40312"/>
            <a:stretch/>
          </p:blipFill>
          <p:spPr>
            <a:xfrm>
              <a:off x="10201048" y="5521701"/>
              <a:ext cx="936096" cy="424023"/>
            </a:xfrm>
            <a:prstGeom prst="rect">
              <a:avLst/>
            </a:prstGeom>
          </p:spPr>
        </p:pic>
        <p:sp>
          <p:nvSpPr>
            <p:cNvPr id="2" name="Скругленный прямоугольник 1"/>
            <p:cNvSpPr/>
            <p:nvPr/>
          </p:nvSpPr>
          <p:spPr>
            <a:xfrm>
              <a:off x="10199756" y="5508467"/>
              <a:ext cx="936096" cy="424023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632640" y="5301633"/>
            <a:ext cx="2344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СОРС-Мед-КР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2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16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7" name="Схема включения «Тромбон СДС»"/>
          <p:cNvSpPr txBox="1"/>
          <p:nvPr/>
        </p:nvSpPr>
        <p:spPr>
          <a:xfrm>
            <a:off x="278296" y="326990"/>
            <a:ext cx="10672438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Устройство пациента «Тромбон СОРС-Мед-УП»</a:t>
            </a:r>
            <a:br>
              <a:rPr lang="ru-RU" sz="3300" dirty="0" smtClean="0"/>
            </a:br>
            <a:r>
              <a:rPr lang="ru-RU" sz="3300" dirty="0" smtClean="0"/>
              <a:t>Коробка распределительная </a:t>
            </a:r>
            <a:r>
              <a:rPr lang="ru-RU" sz="3300" dirty="0"/>
              <a:t>«</a:t>
            </a:r>
            <a:r>
              <a:rPr lang="ru-RU" sz="3300" dirty="0" smtClean="0"/>
              <a:t>Тромбон СОРС-Мед-КР»</a:t>
            </a:r>
            <a:endParaRPr lang="en-US" sz="33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079" y="2488802"/>
            <a:ext cx="1701381" cy="281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7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8053" y="1455064"/>
            <a:ext cx="115740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Montserrat" panose="00000500000000000000" pitchFamily="2" charset="-52"/>
              </a:rPr>
              <a:t>Устройство </a:t>
            </a:r>
            <a:r>
              <a:rPr lang="ru-RU" sz="1600" dirty="0">
                <a:latin typeface="Montserrat" panose="00000500000000000000" pitchFamily="2" charset="-52"/>
              </a:rPr>
              <a:t>пациента «Тромбон СОРС-Мед-УП</a:t>
            </a:r>
            <a:r>
              <a:rPr lang="ru-RU" sz="1600" dirty="0" smtClean="0">
                <a:latin typeface="Montserrat" panose="00000500000000000000" pitchFamily="2" charset="-52"/>
              </a:rPr>
              <a:t>» </a:t>
            </a:r>
            <a:r>
              <a:rPr lang="ru-RU" sz="1600" dirty="0">
                <a:latin typeface="Montserrat" panose="00000500000000000000" pitchFamily="2" charset="-52"/>
              </a:rPr>
              <a:t>двустороннее переговорное сигнальное </a:t>
            </a:r>
            <a:r>
              <a:rPr lang="ru-RU" sz="1600" dirty="0" smtClean="0">
                <a:latin typeface="Montserrat" panose="00000500000000000000" pitchFamily="2" charset="-52"/>
              </a:rPr>
              <a:t>устройство, </a:t>
            </a:r>
          </a:p>
          <a:p>
            <a:r>
              <a:rPr lang="ru-RU" sz="1600" dirty="0" smtClean="0">
                <a:latin typeface="Montserrat" panose="00000500000000000000" pitchFamily="2" charset="-52"/>
              </a:rPr>
              <a:t>компонент </a:t>
            </a:r>
            <a:r>
              <a:rPr lang="ru-RU" sz="1600" dirty="0">
                <a:latin typeface="Montserrat" panose="00000500000000000000" pitchFamily="2" charset="-52"/>
              </a:rPr>
              <a:t>комплекса «Тромбон СОРС-Мед» предназначен для обеспечения экстренного вызова </a:t>
            </a:r>
            <a:endParaRPr lang="ru-RU" sz="1600" dirty="0" smtClean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медсестры </a:t>
            </a:r>
            <a:r>
              <a:rPr lang="ru-RU" sz="1600" dirty="0">
                <a:latin typeface="Montserrat" panose="00000500000000000000" pitchFamily="2" charset="-52"/>
              </a:rPr>
              <a:t>пациентом и обеспечения двухсторонней голосовой связи между пациентом и медсестрой.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9844" y="2414066"/>
            <a:ext cx="2346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СОРС-Мед-УП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70519" y="5328022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507394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82084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657868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732559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507393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582084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657867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732559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470519" y="5626333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07394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582084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657868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732559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507393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582084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657867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732559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08541" y="5166791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+  - А В</a:t>
            </a:r>
            <a:endParaRPr lang="ru-RU" sz="800" dirty="0"/>
          </a:p>
        </p:txBody>
      </p:sp>
      <p:sp>
        <p:nvSpPr>
          <p:cNvPr id="41" name="TextBox 40"/>
          <p:cNvSpPr txBox="1"/>
          <p:nvPr/>
        </p:nvSpPr>
        <p:spPr>
          <a:xfrm>
            <a:off x="5408541" y="5674851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+  - А В</a:t>
            </a:r>
            <a:endParaRPr lang="ru-RU" sz="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284907" y="5328022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321782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396472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472256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546947" y="5328022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6321781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396472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6472255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546947" y="5355581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6284907" y="5626333"/>
            <a:ext cx="349250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21782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6396472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6472256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546947" y="5626333"/>
            <a:ext cx="45719" cy="10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6321781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396472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472255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546947" y="5695740"/>
            <a:ext cx="4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059481" y="5166791"/>
            <a:ext cx="7968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ПС+ ПС- С+ С-</a:t>
            </a:r>
            <a:endParaRPr lang="ru-RU" sz="800" dirty="0"/>
          </a:p>
        </p:txBody>
      </p:sp>
      <p:sp>
        <p:nvSpPr>
          <p:cNvPr id="61" name="TextBox 60"/>
          <p:cNvSpPr txBox="1"/>
          <p:nvPr/>
        </p:nvSpPr>
        <p:spPr>
          <a:xfrm>
            <a:off x="6222929" y="5674851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+  - А В</a:t>
            </a:r>
            <a:endParaRPr lang="ru-RU" sz="800" dirty="0"/>
          </a:p>
        </p:txBody>
      </p:sp>
      <p:grpSp>
        <p:nvGrpSpPr>
          <p:cNvPr id="63" name="Группа 62"/>
          <p:cNvGrpSpPr/>
          <p:nvPr/>
        </p:nvGrpSpPr>
        <p:grpSpPr>
          <a:xfrm>
            <a:off x="4455896" y="2796372"/>
            <a:ext cx="981830" cy="1327090"/>
            <a:chOff x="1529153" y="3256310"/>
            <a:chExt cx="981830" cy="132709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04" t="23056" r="29444" b="34518"/>
            <a:stretch/>
          </p:blipFill>
          <p:spPr>
            <a:xfrm>
              <a:off x="1529153" y="3256310"/>
              <a:ext cx="981830" cy="1327090"/>
            </a:xfrm>
            <a:prstGeom prst="rect">
              <a:avLst/>
            </a:prstGeom>
          </p:spPr>
        </p:pic>
        <p:sp>
          <p:nvSpPr>
            <p:cNvPr id="62" name="Скругленный прямоугольник 61"/>
            <p:cNvSpPr/>
            <p:nvPr/>
          </p:nvSpPr>
          <p:spPr>
            <a:xfrm>
              <a:off x="1603375" y="3275300"/>
              <a:ext cx="892175" cy="1308100"/>
            </a:xfrm>
            <a:prstGeom prst="roundRect">
              <a:avLst>
                <a:gd name="adj" fmla="val 8126"/>
              </a:avLst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5" name="Фигура, имеющая форму буквы L 64"/>
          <p:cNvSpPr/>
          <p:nvPr/>
        </p:nvSpPr>
        <p:spPr>
          <a:xfrm>
            <a:off x="4897859" y="4123462"/>
            <a:ext cx="542595" cy="1374285"/>
          </a:xfrm>
          <a:prstGeom prst="corner">
            <a:avLst>
              <a:gd name="adj1" fmla="val 11433"/>
              <a:gd name="adj2" fmla="val 9924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H="1" flipV="1">
            <a:off x="5440454" y="5467508"/>
            <a:ext cx="983832" cy="655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5528370" y="5581061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5604943" y="5328021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5678626" y="5335789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5755418" y="5335790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6343790" y="5335788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6419331" y="5335788"/>
            <a:ext cx="0" cy="13499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556913" y="5549893"/>
            <a:ext cx="883542" cy="662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6684748" y="5551211"/>
            <a:ext cx="883542" cy="6625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 flipV="1">
            <a:off x="5437862" y="5581060"/>
            <a:ext cx="317556" cy="304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 flipV="1">
            <a:off x="6338528" y="5581295"/>
            <a:ext cx="346528" cy="304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604943" y="5581061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V="1">
            <a:off x="5678626" y="5581060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V="1">
            <a:off x="5755418" y="5581060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flipV="1">
            <a:off x="6342758" y="5581061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V="1">
            <a:off x="6419331" y="5581061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493014" y="5581060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flipV="1">
            <a:off x="6569806" y="5581060"/>
            <a:ext cx="0" cy="14687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740727" y="5654496"/>
            <a:ext cx="15453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Montserrat" panose="00000500000000000000" pitchFamily="2" charset="-52"/>
              </a:rPr>
              <a:t>От Тромбон СОРС-ЛБС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6786977" y="5630065"/>
            <a:ext cx="1719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Montserrat" panose="00000500000000000000" pitchFamily="2" charset="-52"/>
              </a:rPr>
              <a:t>К следующему устройству Тромбон СОРС-Мед</a:t>
            </a:r>
            <a:endParaRPr lang="ru-RU" sz="800" dirty="0">
              <a:latin typeface="Montserrat" panose="00000500000000000000" pitchFamily="2" charset="-52"/>
            </a:endParaRPr>
          </a:p>
        </p:txBody>
      </p:sp>
      <p:pic>
        <p:nvPicPr>
          <p:cNvPr id="269" name="Рисунок 26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66221" r="38091" b="12084"/>
          <a:stretch/>
        </p:blipFill>
        <p:spPr>
          <a:xfrm>
            <a:off x="4946811" y="4123461"/>
            <a:ext cx="778969" cy="678613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5330818" y="5190662"/>
            <a:ext cx="1447800" cy="66929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59789" y="5221004"/>
            <a:ext cx="1389857" cy="6086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61201" y="130879"/>
            <a:ext cx="1670991" cy="548865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5132686" y="4858004"/>
            <a:ext cx="2378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Тромбон </a:t>
            </a:r>
            <a:r>
              <a:rPr lang="ru-RU" sz="1200" dirty="0" smtClean="0">
                <a:latin typeface="Montserrat" panose="00000500000000000000" pitchFamily="2" charset="-52"/>
              </a:rPr>
              <a:t>СОРС-Мед-КР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75" name="Прямоугольник"/>
          <p:cNvSpPr/>
          <p:nvPr/>
        </p:nvSpPr>
        <p:spPr>
          <a:xfrm>
            <a:off x="-1" y="6414963"/>
            <a:ext cx="12192001" cy="442452"/>
          </a:xfrm>
          <a:prstGeom prst="rect">
            <a:avLst/>
          </a:prstGeom>
          <a:solidFill>
            <a:srgbClr val="575757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6" name="trombon.org"/>
          <p:cNvSpPr txBox="1"/>
          <p:nvPr/>
        </p:nvSpPr>
        <p:spPr>
          <a:xfrm>
            <a:off x="695282" y="6483583"/>
            <a:ext cx="1393010" cy="305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sz="1650" dirty="0">
                <a:latin typeface="Montserrat Light" panose="00000400000000000000" pitchFamily="50" charset="-52"/>
              </a:rPr>
              <a:t>trombon.org</a:t>
            </a:r>
          </a:p>
        </p:txBody>
      </p:sp>
      <p:sp>
        <p:nvSpPr>
          <p:cNvPr id="82" name="Прямоугольник"/>
          <p:cNvSpPr/>
          <p:nvPr/>
        </p:nvSpPr>
        <p:spPr>
          <a:xfrm>
            <a:off x="0" y="6230719"/>
            <a:ext cx="12192000" cy="148048"/>
          </a:xfrm>
          <a:prstGeom prst="rect">
            <a:avLst/>
          </a:prstGeom>
          <a:solidFill>
            <a:srgbClr val="D9602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83" name="Схема включения «Тромбон СДС»"/>
          <p:cNvSpPr txBox="1"/>
          <p:nvPr/>
        </p:nvSpPr>
        <p:spPr>
          <a:xfrm>
            <a:off x="278296" y="326990"/>
            <a:ext cx="10672438" cy="96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90000"/>
              </a:lnSpc>
              <a:defRPr sz="6700" b="1">
                <a:solidFill>
                  <a:srgbClr val="2F2F2F"/>
                </a:solidFill>
                <a:latin typeface="Blogger Sans"/>
                <a:ea typeface="Blogger Sans"/>
                <a:cs typeface="Blogger Sans"/>
                <a:sym typeface="Blogger Sans"/>
              </a:defRPr>
            </a:lvl1pPr>
          </a:lstStyle>
          <a:p>
            <a:r>
              <a:rPr lang="ru-RU" sz="3300" dirty="0" smtClean="0"/>
              <a:t>Устройство пациента «Тромбон СОРС-Мед-УП»</a:t>
            </a:r>
            <a:br>
              <a:rPr lang="ru-RU" sz="3300" dirty="0" smtClean="0"/>
            </a:br>
            <a:r>
              <a:rPr lang="ru-RU" sz="3300" dirty="0" smtClean="0"/>
              <a:t>Коробка распределительная </a:t>
            </a:r>
            <a:r>
              <a:rPr lang="ru-RU" sz="3300" dirty="0"/>
              <a:t>«</a:t>
            </a:r>
            <a:r>
              <a:rPr lang="ru-RU" sz="3300" dirty="0" smtClean="0"/>
              <a:t>Тромбон СОРС-Мед-КР»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4939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8528</TotalTime>
  <Words>1832</Words>
  <Application>Microsoft Office PowerPoint</Application>
  <PresentationFormat>Широкоэкранный</PresentationFormat>
  <Paragraphs>546</Paragraphs>
  <Slides>27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Blogger Sans Medium</vt:lpstr>
      <vt:lpstr>Montserrat Regular</vt:lpstr>
      <vt:lpstr>Arial</vt:lpstr>
      <vt:lpstr>Helvetica Neue Medium</vt:lpstr>
      <vt:lpstr>Montserrat</vt:lpstr>
      <vt:lpstr>Calibri Light</vt:lpstr>
      <vt:lpstr>Montserrat Light</vt:lpstr>
      <vt:lpstr>Blogger Sans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RePack by Diakov</cp:lastModifiedBy>
  <cp:revision>217</cp:revision>
  <dcterms:created xsi:type="dcterms:W3CDTF">2023-08-28T09:22:50Z</dcterms:created>
  <dcterms:modified xsi:type="dcterms:W3CDTF">2025-02-18T07:11:50Z</dcterms:modified>
</cp:coreProperties>
</file>